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334" r:id="rId20"/>
    <p:sldId id="336" r:id="rId21"/>
    <p:sldId id="335"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37"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98"/>
    <p:restoredTop sz="85342"/>
  </p:normalViewPr>
  <p:slideViewPr>
    <p:cSldViewPr snapToGrid="0" snapToObjects="1">
      <p:cViewPr varScale="1">
        <p:scale>
          <a:sx n="119" d="100"/>
          <a:sy n="119" d="100"/>
        </p:scale>
        <p:origin x="250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12B88B-7368-4B39-BB51-96CDB8F6DDC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EE82B26-612B-4CBD-89CE-03942AEBC7D1}">
      <dgm:prSet/>
      <dgm:spPr/>
      <dgm:t>
        <a:bodyPr/>
        <a:lstStyle/>
        <a:p>
          <a:pPr>
            <a:lnSpc>
              <a:spcPct val="100000"/>
            </a:lnSpc>
          </a:pPr>
          <a:r>
            <a:rPr lang="en-US" b="0" i="0" dirty="0"/>
            <a:t>Imported libraries: requests, </a:t>
          </a:r>
          <a:r>
            <a:rPr lang="en-US" b="0" i="0" dirty="0" err="1"/>
            <a:t>numpy</a:t>
          </a:r>
          <a:r>
            <a:rPr lang="en-US" b="0" i="0" dirty="0"/>
            <a:t>, pandas, datetime</a:t>
          </a:r>
          <a:endParaRPr lang="en-US" dirty="0"/>
        </a:p>
      </dgm:t>
    </dgm:pt>
    <dgm:pt modelId="{E22E5459-2DC2-47A7-A73E-CF6119207033}" type="parTrans" cxnId="{55729505-F592-4CDD-8FD6-5EF62BC1BA05}">
      <dgm:prSet/>
      <dgm:spPr/>
      <dgm:t>
        <a:bodyPr/>
        <a:lstStyle/>
        <a:p>
          <a:endParaRPr lang="en-US"/>
        </a:p>
      </dgm:t>
    </dgm:pt>
    <dgm:pt modelId="{AEEF6E9A-DD43-4477-AFB0-74C6CD28BADA}" type="sibTrans" cxnId="{55729505-F592-4CDD-8FD6-5EF62BC1BA05}">
      <dgm:prSet/>
      <dgm:spPr/>
      <dgm:t>
        <a:bodyPr/>
        <a:lstStyle/>
        <a:p>
          <a:endParaRPr lang="en-US"/>
        </a:p>
      </dgm:t>
    </dgm:pt>
    <dgm:pt modelId="{27A2CA2B-7A3D-4682-B5EA-87BD87692E15}">
      <dgm:prSet/>
      <dgm:spPr/>
      <dgm:t>
        <a:bodyPr/>
        <a:lstStyle/>
        <a:p>
          <a:pPr>
            <a:lnSpc>
              <a:spcPct val="100000"/>
            </a:lnSpc>
          </a:pPr>
          <a:r>
            <a:rPr lang="en-US"/>
            <a:t>D</a:t>
          </a:r>
          <a:r>
            <a:rPr lang="en-US" b="0" i="0"/>
            <a:t>efined Auxillary functions that will help us use the API to extract information using the Identification numbers in the launch data.</a:t>
          </a:r>
          <a:endParaRPr lang="en-US"/>
        </a:p>
      </dgm:t>
    </dgm:pt>
    <dgm:pt modelId="{5BCECDB3-74ED-4036-8588-FAF9C712124A}" type="parTrans" cxnId="{0DCA4E13-C1B5-4001-9F27-1E9803167E6A}">
      <dgm:prSet/>
      <dgm:spPr/>
      <dgm:t>
        <a:bodyPr/>
        <a:lstStyle/>
        <a:p>
          <a:endParaRPr lang="en-US"/>
        </a:p>
      </dgm:t>
    </dgm:pt>
    <dgm:pt modelId="{9891681F-E3FF-4287-AFA7-525AD27DFA93}" type="sibTrans" cxnId="{0DCA4E13-C1B5-4001-9F27-1E9803167E6A}">
      <dgm:prSet/>
      <dgm:spPr/>
      <dgm:t>
        <a:bodyPr/>
        <a:lstStyle/>
        <a:p>
          <a:endParaRPr lang="en-US"/>
        </a:p>
      </dgm:t>
    </dgm:pt>
    <dgm:pt modelId="{1F799E3B-70F3-4B56-9553-147295D36141}">
      <dgm:prSet/>
      <dgm:spPr/>
      <dgm:t>
        <a:bodyPr/>
        <a:lstStyle/>
        <a:p>
          <a:pPr>
            <a:lnSpc>
              <a:spcPct val="100000"/>
            </a:lnSpc>
          </a:pPr>
          <a:r>
            <a:rPr lang="en-US" b="1" i="0"/>
            <a:t>Request and parse the SpaceX launch data using the GET request</a:t>
          </a:r>
          <a:endParaRPr lang="en-US"/>
        </a:p>
      </dgm:t>
    </dgm:pt>
    <dgm:pt modelId="{3E43BEFF-5A93-4681-924B-D42B2F0B4F3B}" type="parTrans" cxnId="{B800B020-C325-4C32-9902-99C2F7717491}">
      <dgm:prSet/>
      <dgm:spPr/>
      <dgm:t>
        <a:bodyPr/>
        <a:lstStyle/>
        <a:p>
          <a:endParaRPr lang="en-US"/>
        </a:p>
      </dgm:t>
    </dgm:pt>
    <dgm:pt modelId="{77814087-71FE-4154-8E5C-B8A08D833625}" type="sibTrans" cxnId="{B800B020-C325-4C32-9902-99C2F7717491}">
      <dgm:prSet/>
      <dgm:spPr/>
      <dgm:t>
        <a:bodyPr/>
        <a:lstStyle/>
        <a:p>
          <a:endParaRPr lang="en-US"/>
        </a:p>
      </dgm:t>
    </dgm:pt>
    <dgm:pt modelId="{1BA39FE5-4D9F-4EE7-85DB-23B2408E6FB4}">
      <dgm:prSet/>
      <dgm:spPr/>
      <dgm:t>
        <a:bodyPr/>
        <a:lstStyle/>
        <a:p>
          <a:pPr>
            <a:lnSpc>
              <a:spcPct val="100000"/>
            </a:lnSpc>
          </a:pPr>
          <a:r>
            <a:rPr lang="en-US" dirty="0"/>
            <a:t>Normalized the JSON response, converted the response to a </a:t>
          </a:r>
          <a:r>
            <a:rPr lang="en-US" dirty="0" err="1"/>
            <a:t>Dataframe</a:t>
          </a:r>
          <a:r>
            <a:rPr lang="en-US" dirty="0"/>
            <a:t> and exported it to CSV.</a:t>
          </a:r>
        </a:p>
      </dgm:t>
    </dgm:pt>
    <dgm:pt modelId="{CDB892A5-FE15-4589-87EC-A39A00CA2BE1}" type="parTrans" cxnId="{D8A89855-ACCE-4D59-B3FE-3AEA6F152273}">
      <dgm:prSet/>
      <dgm:spPr/>
      <dgm:t>
        <a:bodyPr/>
        <a:lstStyle/>
        <a:p>
          <a:endParaRPr lang="en-US"/>
        </a:p>
      </dgm:t>
    </dgm:pt>
    <dgm:pt modelId="{14352E12-9B11-424E-BBD8-CCC1B903BB44}" type="sibTrans" cxnId="{D8A89855-ACCE-4D59-B3FE-3AEA6F152273}">
      <dgm:prSet/>
      <dgm:spPr/>
      <dgm:t>
        <a:bodyPr/>
        <a:lstStyle/>
        <a:p>
          <a:endParaRPr lang="en-US"/>
        </a:p>
      </dgm:t>
    </dgm:pt>
    <dgm:pt modelId="{81407359-0AC8-4672-AE79-2878EFA360FA}" type="pres">
      <dgm:prSet presAssocID="{8A12B88B-7368-4B39-BB51-96CDB8F6DDC6}" presName="root" presStyleCnt="0">
        <dgm:presLayoutVars>
          <dgm:dir/>
          <dgm:resizeHandles val="exact"/>
        </dgm:presLayoutVars>
      </dgm:prSet>
      <dgm:spPr/>
    </dgm:pt>
    <dgm:pt modelId="{601F0B01-CA26-468E-81D7-4EB6B4C246FE}" type="pres">
      <dgm:prSet presAssocID="{5EE82B26-612B-4CBD-89CE-03942AEBC7D1}" presName="compNode" presStyleCnt="0"/>
      <dgm:spPr/>
    </dgm:pt>
    <dgm:pt modelId="{C48C2721-158A-4DAF-98A3-58367952D2CB}" type="pres">
      <dgm:prSet presAssocID="{5EE82B26-612B-4CBD-89CE-03942AEBC7D1}" presName="bgRect" presStyleLbl="bgShp" presStyleIdx="0" presStyleCnt="4"/>
      <dgm:spPr/>
    </dgm:pt>
    <dgm:pt modelId="{670D7B88-62D5-4ED4-B82E-CA3386B80F77}" type="pres">
      <dgm:prSet presAssocID="{5EE82B26-612B-4CBD-89CE-03942AEBC7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EF857263-3A01-436D-A808-000F2F97A101}" type="pres">
      <dgm:prSet presAssocID="{5EE82B26-612B-4CBD-89CE-03942AEBC7D1}" presName="spaceRect" presStyleCnt="0"/>
      <dgm:spPr/>
    </dgm:pt>
    <dgm:pt modelId="{5D260689-1C6E-4A78-8612-E374CA70FC39}" type="pres">
      <dgm:prSet presAssocID="{5EE82B26-612B-4CBD-89CE-03942AEBC7D1}" presName="parTx" presStyleLbl="revTx" presStyleIdx="0" presStyleCnt="4">
        <dgm:presLayoutVars>
          <dgm:chMax val="0"/>
          <dgm:chPref val="0"/>
        </dgm:presLayoutVars>
      </dgm:prSet>
      <dgm:spPr/>
    </dgm:pt>
    <dgm:pt modelId="{28DD1044-1C45-4D3A-BAB1-BDE95A8EA1FD}" type="pres">
      <dgm:prSet presAssocID="{AEEF6E9A-DD43-4477-AFB0-74C6CD28BADA}" presName="sibTrans" presStyleCnt="0"/>
      <dgm:spPr/>
    </dgm:pt>
    <dgm:pt modelId="{1A7D8EE6-9FB1-4E21-ACB6-1D3BEC95C863}" type="pres">
      <dgm:prSet presAssocID="{27A2CA2B-7A3D-4682-B5EA-87BD87692E15}" presName="compNode" presStyleCnt="0"/>
      <dgm:spPr/>
    </dgm:pt>
    <dgm:pt modelId="{6581E911-277E-45B3-A053-E1433679FB22}" type="pres">
      <dgm:prSet presAssocID="{27A2CA2B-7A3D-4682-B5EA-87BD87692E15}" presName="bgRect" presStyleLbl="bgShp" presStyleIdx="1" presStyleCnt="4"/>
      <dgm:spPr/>
    </dgm:pt>
    <dgm:pt modelId="{8F244255-E852-430B-B08B-61F2ACEB3198}" type="pres">
      <dgm:prSet presAssocID="{27A2CA2B-7A3D-4682-B5EA-87BD87692E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828547D-1638-4C58-9C4B-42012BEB6080}" type="pres">
      <dgm:prSet presAssocID="{27A2CA2B-7A3D-4682-B5EA-87BD87692E15}" presName="spaceRect" presStyleCnt="0"/>
      <dgm:spPr/>
    </dgm:pt>
    <dgm:pt modelId="{1444BEFD-642D-4B0E-B8EB-B1808331BBB3}" type="pres">
      <dgm:prSet presAssocID="{27A2CA2B-7A3D-4682-B5EA-87BD87692E15}" presName="parTx" presStyleLbl="revTx" presStyleIdx="1" presStyleCnt="4">
        <dgm:presLayoutVars>
          <dgm:chMax val="0"/>
          <dgm:chPref val="0"/>
        </dgm:presLayoutVars>
      </dgm:prSet>
      <dgm:spPr/>
    </dgm:pt>
    <dgm:pt modelId="{0EBAC621-A906-4349-BEAF-2EB5550328C3}" type="pres">
      <dgm:prSet presAssocID="{9891681F-E3FF-4287-AFA7-525AD27DFA93}" presName="sibTrans" presStyleCnt="0"/>
      <dgm:spPr/>
    </dgm:pt>
    <dgm:pt modelId="{48B13658-1A6F-4D66-A0E9-333E418E51E9}" type="pres">
      <dgm:prSet presAssocID="{1F799E3B-70F3-4B56-9553-147295D36141}" presName="compNode" presStyleCnt="0"/>
      <dgm:spPr/>
    </dgm:pt>
    <dgm:pt modelId="{D2CB1A88-8329-40A1-9AAE-082B240F6329}" type="pres">
      <dgm:prSet presAssocID="{1F799E3B-70F3-4B56-9553-147295D36141}" presName="bgRect" presStyleLbl="bgShp" presStyleIdx="2" presStyleCnt="4"/>
      <dgm:spPr/>
    </dgm:pt>
    <dgm:pt modelId="{166967BD-6DB3-4396-B067-12918B3EBDC0}" type="pres">
      <dgm:prSet presAssocID="{1F799E3B-70F3-4B56-9553-147295D361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D8579FF3-15F8-43FB-B9E4-25912E2F16E8}" type="pres">
      <dgm:prSet presAssocID="{1F799E3B-70F3-4B56-9553-147295D36141}" presName="spaceRect" presStyleCnt="0"/>
      <dgm:spPr/>
    </dgm:pt>
    <dgm:pt modelId="{C4D17F44-72F2-4E5A-A310-7CBC80882C5B}" type="pres">
      <dgm:prSet presAssocID="{1F799E3B-70F3-4B56-9553-147295D36141}" presName="parTx" presStyleLbl="revTx" presStyleIdx="2" presStyleCnt="4">
        <dgm:presLayoutVars>
          <dgm:chMax val="0"/>
          <dgm:chPref val="0"/>
        </dgm:presLayoutVars>
      </dgm:prSet>
      <dgm:spPr/>
    </dgm:pt>
    <dgm:pt modelId="{C816FFEF-B04C-40BB-946C-7F311AAB29B4}" type="pres">
      <dgm:prSet presAssocID="{77814087-71FE-4154-8E5C-B8A08D833625}" presName="sibTrans" presStyleCnt="0"/>
      <dgm:spPr/>
    </dgm:pt>
    <dgm:pt modelId="{D126981E-82DD-4F05-8925-759E8A56D571}" type="pres">
      <dgm:prSet presAssocID="{1BA39FE5-4D9F-4EE7-85DB-23B2408E6FB4}" presName="compNode" presStyleCnt="0"/>
      <dgm:spPr/>
    </dgm:pt>
    <dgm:pt modelId="{6FEEFD46-B861-4184-A99D-0252E61B2175}" type="pres">
      <dgm:prSet presAssocID="{1BA39FE5-4D9F-4EE7-85DB-23B2408E6FB4}" presName="bgRect" presStyleLbl="bgShp" presStyleIdx="3" presStyleCnt="4"/>
      <dgm:spPr/>
    </dgm:pt>
    <dgm:pt modelId="{FC519DA4-E00D-44DC-9B0E-B8C31C188BC3}" type="pres">
      <dgm:prSet presAssocID="{1BA39FE5-4D9F-4EE7-85DB-23B2408E6FB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DC6A2CB7-93FA-41CD-9E15-8A3DEAB019FE}" type="pres">
      <dgm:prSet presAssocID="{1BA39FE5-4D9F-4EE7-85DB-23B2408E6FB4}" presName="spaceRect" presStyleCnt="0"/>
      <dgm:spPr/>
    </dgm:pt>
    <dgm:pt modelId="{0910314E-1199-4F9C-88C4-C7DA6E5C470F}" type="pres">
      <dgm:prSet presAssocID="{1BA39FE5-4D9F-4EE7-85DB-23B2408E6FB4}" presName="parTx" presStyleLbl="revTx" presStyleIdx="3" presStyleCnt="4">
        <dgm:presLayoutVars>
          <dgm:chMax val="0"/>
          <dgm:chPref val="0"/>
        </dgm:presLayoutVars>
      </dgm:prSet>
      <dgm:spPr/>
    </dgm:pt>
  </dgm:ptLst>
  <dgm:cxnLst>
    <dgm:cxn modelId="{55729505-F592-4CDD-8FD6-5EF62BC1BA05}" srcId="{8A12B88B-7368-4B39-BB51-96CDB8F6DDC6}" destId="{5EE82B26-612B-4CBD-89CE-03942AEBC7D1}" srcOrd="0" destOrd="0" parTransId="{E22E5459-2DC2-47A7-A73E-CF6119207033}" sibTransId="{AEEF6E9A-DD43-4477-AFB0-74C6CD28BADA}"/>
    <dgm:cxn modelId="{0DCA4E13-C1B5-4001-9F27-1E9803167E6A}" srcId="{8A12B88B-7368-4B39-BB51-96CDB8F6DDC6}" destId="{27A2CA2B-7A3D-4682-B5EA-87BD87692E15}" srcOrd="1" destOrd="0" parTransId="{5BCECDB3-74ED-4036-8588-FAF9C712124A}" sibTransId="{9891681F-E3FF-4287-AFA7-525AD27DFA93}"/>
    <dgm:cxn modelId="{B800B020-C325-4C32-9902-99C2F7717491}" srcId="{8A12B88B-7368-4B39-BB51-96CDB8F6DDC6}" destId="{1F799E3B-70F3-4B56-9553-147295D36141}" srcOrd="2" destOrd="0" parTransId="{3E43BEFF-5A93-4681-924B-D42B2F0B4F3B}" sibTransId="{77814087-71FE-4154-8E5C-B8A08D833625}"/>
    <dgm:cxn modelId="{1CE57E3B-1237-EC4B-819B-228DAD5BCAD8}" type="presOf" srcId="{5EE82B26-612B-4CBD-89CE-03942AEBC7D1}" destId="{5D260689-1C6E-4A78-8612-E374CA70FC39}" srcOrd="0" destOrd="0" presId="urn:microsoft.com/office/officeart/2018/2/layout/IconVerticalSolidList"/>
    <dgm:cxn modelId="{D8A89855-ACCE-4D59-B3FE-3AEA6F152273}" srcId="{8A12B88B-7368-4B39-BB51-96CDB8F6DDC6}" destId="{1BA39FE5-4D9F-4EE7-85DB-23B2408E6FB4}" srcOrd="3" destOrd="0" parTransId="{CDB892A5-FE15-4589-87EC-A39A00CA2BE1}" sibTransId="{14352E12-9B11-424E-BBD8-CCC1B903BB44}"/>
    <dgm:cxn modelId="{52E8A377-A015-E244-B1EE-F7B1ABB43EC5}" type="presOf" srcId="{8A12B88B-7368-4B39-BB51-96CDB8F6DDC6}" destId="{81407359-0AC8-4672-AE79-2878EFA360FA}" srcOrd="0" destOrd="0" presId="urn:microsoft.com/office/officeart/2018/2/layout/IconVerticalSolidList"/>
    <dgm:cxn modelId="{CF1EDC8B-738D-4A48-A0F7-4B399685537F}" type="presOf" srcId="{1BA39FE5-4D9F-4EE7-85DB-23B2408E6FB4}" destId="{0910314E-1199-4F9C-88C4-C7DA6E5C470F}" srcOrd="0" destOrd="0" presId="urn:microsoft.com/office/officeart/2018/2/layout/IconVerticalSolidList"/>
    <dgm:cxn modelId="{C5DED8A4-D939-A748-BD06-12518091566D}" type="presOf" srcId="{27A2CA2B-7A3D-4682-B5EA-87BD87692E15}" destId="{1444BEFD-642D-4B0E-B8EB-B1808331BBB3}" srcOrd="0" destOrd="0" presId="urn:microsoft.com/office/officeart/2018/2/layout/IconVerticalSolidList"/>
    <dgm:cxn modelId="{978008D1-7A20-FB49-8ECB-A6C139776593}" type="presOf" srcId="{1F799E3B-70F3-4B56-9553-147295D36141}" destId="{C4D17F44-72F2-4E5A-A310-7CBC80882C5B}" srcOrd="0" destOrd="0" presId="urn:microsoft.com/office/officeart/2018/2/layout/IconVerticalSolidList"/>
    <dgm:cxn modelId="{53041D26-2064-7146-92DB-693D52B31D34}" type="presParOf" srcId="{81407359-0AC8-4672-AE79-2878EFA360FA}" destId="{601F0B01-CA26-468E-81D7-4EB6B4C246FE}" srcOrd="0" destOrd="0" presId="urn:microsoft.com/office/officeart/2018/2/layout/IconVerticalSolidList"/>
    <dgm:cxn modelId="{4BC9FE4B-B831-C04B-A6A8-8F26956596BB}" type="presParOf" srcId="{601F0B01-CA26-468E-81D7-4EB6B4C246FE}" destId="{C48C2721-158A-4DAF-98A3-58367952D2CB}" srcOrd="0" destOrd="0" presId="urn:microsoft.com/office/officeart/2018/2/layout/IconVerticalSolidList"/>
    <dgm:cxn modelId="{C05AC370-C1BB-F54E-94B6-6B7E9EEDDBC2}" type="presParOf" srcId="{601F0B01-CA26-468E-81D7-4EB6B4C246FE}" destId="{670D7B88-62D5-4ED4-B82E-CA3386B80F77}" srcOrd="1" destOrd="0" presId="urn:microsoft.com/office/officeart/2018/2/layout/IconVerticalSolidList"/>
    <dgm:cxn modelId="{B7001141-BC0A-6546-900F-265E460450BC}" type="presParOf" srcId="{601F0B01-CA26-468E-81D7-4EB6B4C246FE}" destId="{EF857263-3A01-436D-A808-000F2F97A101}" srcOrd="2" destOrd="0" presId="urn:microsoft.com/office/officeart/2018/2/layout/IconVerticalSolidList"/>
    <dgm:cxn modelId="{9BCFD444-B225-BB47-A828-E50340564E8D}" type="presParOf" srcId="{601F0B01-CA26-468E-81D7-4EB6B4C246FE}" destId="{5D260689-1C6E-4A78-8612-E374CA70FC39}" srcOrd="3" destOrd="0" presId="urn:microsoft.com/office/officeart/2018/2/layout/IconVerticalSolidList"/>
    <dgm:cxn modelId="{4699A412-BF85-264D-B621-025543EDD6E9}" type="presParOf" srcId="{81407359-0AC8-4672-AE79-2878EFA360FA}" destId="{28DD1044-1C45-4D3A-BAB1-BDE95A8EA1FD}" srcOrd="1" destOrd="0" presId="urn:microsoft.com/office/officeart/2018/2/layout/IconVerticalSolidList"/>
    <dgm:cxn modelId="{E69A012D-2B86-B34E-B4D7-494AFCD2F005}" type="presParOf" srcId="{81407359-0AC8-4672-AE79-2878EFA360FA}" destId="{1A7D8EE6-9FB1-4E21-ACB6-1D3BEC95C863}" srcOrd="2" destOrd="0" presId="urn:microsoft.com/office/officeart/2018/2/layout/IconVerticalSolidList"/>
    <dgm:cxn modelId="{08FD4C04-1026-3248-A513-9A09273D7A21}" type="presParOf" srcId="{1A7D8EE6-9FB1-4E21-ACB6-1D3BEC95C863}" destId="{6581E911-277E-45B3-A053-E1433679FB22}" srcOrd="0" destOrd="0" presId="urn:microsoft.com/office/officeart/2018/2/layout/IconVerticalSolidList"/>
    <dgm:cxn modelId="{0B201EA4-FFEA-AA4A-8AC5-A01518F42351}" type="presParOf" srcId="{1A7D8EE6-9FB1-4E21-ACB6-1D3BEC95C863}" destId="{8F244255-E852-430B-B08B-61F2ACEB3198}" srcOrd="1" destOrd="0" presId="urn:microsoft.com/office/officeart/2018/2/layout/IconVerticalSolidList"/>
    <dgm:cxn modelId="{6AF532A6-66FD-C74B-9EF3-7C123259FBD8}" type="presParOf" srcId="{1A7D8EE6-9FB1-4E21-ACB6-1D3BEC95C863}" destId="{9828547D-1638-4C58-9C4B-42012BEB6080}" srcOrd="2" destOrd="0" presId="urn:microsoft.com/office/officeart/2018/2/layout/IconVerticalSolidList"/>
    <dgm:cxn modelId="{45F483D9-6E0D-4149-B6B2-B6B4931FECE9}" type="presParOf" srcId="{1A7D8EE6-9FB1-4E21-ACB6-1D3BEC95C863}" destId="{1444BEFD-642D-4B0E-B8EB-B1808331BBB3}" srcOrd="3" destOrd="0" presId="urn:microsoft.com/office/officeart/2018/2/layout/IconVerticalSolidList"/>
    <dgm:cxn modelId="{C77D845D-7B6D-D140-9BE6-BCA9DE31A8C1}" type="presParOf" srcId="{81407359-0AC8-4672-AE79-2878EFA360FA}" destId="{0EBAC621-A906-4349-BEAF-2EB5550328C3}" srcOrd="3" destOrd="0" presId="urn:microsoft.com/office/officeart/2018/2/layout/IconVerticalSolidList"/>
    <dgm:cxn modelId="{41623B9F-A459-2246-B63A-5D2A4E19FB0D}" type="presParOf" srcId="{81407359-0AC8-4672-AE79-2878EFA360FA}" destId="{48B13658-1A6F-4D66-A0E9-333E418E51E9}" srcOrd="4" destOrd="0" presId="urn:microsoft.com/office/officeart/2018/2/layout/IconVerticalSolidList"/>
    <dgm:cxn modelId="{26954AE3-6A0E-FD42-93C8-3741D75EF404}" type="presParOf" srcId="{48B13658-1A6F-4D66-A0E9-333E418E51E9}" destId="{D2CB1A88-8329-40A1-9AAE-082B240F6329}" srcOrd="0" destOrd="0" presId="urn:microsoft.com/office/officeart/2018/2/layout/IconVerticalSolidList"/>
    <dgm:cxn modelId="{87699D0D-D4FC-7045-BB3E-8490228BDDC1}" type="presParOf" srcId="{48B13658-1A6F-4D66-A0E9-333E418E51E9}" destId="{166967BD-6DB3-4396-B067-12918B3EBDC0}" srcOrd="1" destOrd="0" presId="urn:microsoft.com/office/officeart/2018/2/layout/IconVerticalSolidList"/>
    <dgm:cxn modelId="{0B57F32C-7623-CD46-AD22-0568071C7BE0}" type="presParOf" srcId="{48B13658-1A6F-4D66-A0E9-333E418E51E9}" destId="{D8579FF3-15F8-43FB-B9E4-25912E2F16E8}" srcOrd="2" destOrd="0" presId="urn:microsoft.com/office/officeart/2018/2/layout/IconVerticalSolidList"/>
    <dgm:cxn modelId="{6714E015-E105-5F4E-8D58-A295165CC799}" type="presParOf" srcId="{48B13658-1A6F-4D66-A0E9-333E418E51E9}" destId="{C4D17F44-72F2-4E5A-A310-7CBC80882C5B}" srcOrd="3" destOrd="0" presId="urn:microsoft.com/office/officeart/2018/2/layout/IconVerticalSolidList"/>
    <dgm:cxn modelId="{3CBAD504-E38B-1A45-8219-777C156F348B}" type="presParOf" srcId="{81407359-0AC8-4672-AE79-2878EFA360FA}" destId="{C816FFEF-B04C-40BB-946C-7F311AAB29B4}" srcOrd="5" destOrd="0" presId="urn:microsoft.com/office/officeart/2018/2/layout/IconVerticalSolidList"/>
    <dgm:cxn modelId="{CBDFBC8A-E96D-D145-BE46-E7D4303E3572}" type="presParOf" srcId="{81407359-0AC8-4672-AE79-2878EFA360FA}" destId="{D126981E-82DD-4F05-8925-759E8A56D571}" srcOrd="6" destOrd="0" presId="urn:microsoft.com/office/officeart/2018/2/layout/IconVerticalSolidList"/>
    <dgm:cxn modelId="{AADA344C-4653-B844-BBC8-20F6AF1D95E5}" type="presParOf" srcId="{D126981E-82DD-4F05-8925-759E8A56D571}" destId="{6FEEFD46-B861-4184-A99D-0252E61B2175}" srcOrd="0" destOrd="0" presId="urn:microsoft.com/office/officeart/2018/2/layout/IconVerticalSolidList"/>
    <dgm:cxn modelId="{D0D33F3F-C3AD-9B41-91D8-278BBA05F2BD}" type="presParOf" srcId="{D126981E-82DD-4F05-8925-759E8A56D571}" destId="{FC519DA4-E00D-44DC-9B0E-B8C31C188BC3}" srcOrd="1" destOrd="0" presId="urn:microsoft.com/office/officeart/2018/2/layout/IconVerticalSolidList"/>
    <dgm:cxn modelId="{8DB841BE-5430-524C-B1C8-7BCFB375B60A}" type="presParOf" srcId="{D126981E-82DD-4F05-8925-759E8A56D571}" destId="{DC6A2CB7-93FA-41CD-9E15-8A3DEAB019FE}" srcOrd="2" destOrd="0" presId="urn:microsoft.com/office/officeart/2018/2/layout/IconVerticalSolidList"/>
    <dgm:cxn modelId="{366CC481-E018-1F46-82B7-56C9D9535E44}" type="presParOf" srcId="{D126981E-82DD-4F05-8925-759E8A56D571}" destId="{0910314E-1199-4F9C-88C4-C7DA6E5C470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12B88B-7368-4B39-BB51-96CDB8F6DDC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EE82B26-612B-4CBD-89CE-03942AEBC7D1}">
      <dgm:prSet custT="1"/>
      <dgm:spPr/>
      <dgm: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Imported libraries: requests, </a:t>
          </a:r>
          <a:r>
            <a:rPr lang="en-US" sz="1500" b="0" i="0" kern="1200" dirty="0" err="1">
              <a:solidFill>
                <a:prstClr val="black">
                  <a:hueOff val="0"/>
                  <a:satOff val="0"/>
                  <a:lumOff val="0"/>
                  <a:alphaOff val="0"/>
                </a:prstClr>
              </a:solidFill>
              <a:latin typeface="Calibri" panose="020F0502020204030204"/>
              <a:ea typeface="+mn-ea"/>
              <a:cs typeface="+mn-cs"/>
            </a:rPr>
            <a:t>numpy</a:t>
          </a:r>
          <a:r>
            <a:rPr lang="en-US" sz="1500" b="0" i="0" kern="1200" dirty="0">
              <a:solidFill>
                <a:prstClr val="black">
                  <a:hueOff val="0"/>
                  <a:satOff val="0"/>
                  <a:lumOff val="0"/>
                  <a:alphaOff val="0"/>
                </a:prstClr>
              </a:solidFill>
              <a:latin typeface="Calibri" panose="020F0502020204030204"/>
              <a:ea typeface="+mn-ea"/>
              <a:cs typeface="+mn-cs"/>
            </a:rPr>
            <a:t>, pandas, datetime</a:t>
          </a:r>
        </a:p>
      </dgm:t>
    </dgm:pt>
    <dgm:pt modelId="{E22E5459-2DC2-47A7-A73E-CF6119207033}" type="parTrans" cxnId="{55729505-F592-4CDD-8FD6-5EF62BC1BA05}">
      <dgm:prSet/>
      <dgm:spPr/>
      <dgm:t>
        <a:bodyPr/>
        <a:lstStyle/>
        <a:p>
          <a:endParaRPr lang="en-US"/>
        </a:p>
      </dgm:t>
    </dgm:pt>
    <dgm:pt modelId="{AEEF6E9A-DD43-4477-AFB0-74C6CD28BADA}" type="sibTrans" cxnId="{55729505-F592-4CDD-8FD6-5EF62BC1BA05}">
      <dgm:prSet/>
      <dgm:spPr/>
      <dgm:t>
        <a:bodyPr/>
        <a:lstStyle/>
        <a:p>
          <a:endParaRPr lang="en-US"/>
        </a:p>
      </dgm:t>
    </dgm:pt>
    <dgm:pt modelId="{27A2CA2B-7A3D-4682-B5EA-87BD87692E15}">
      <dgm:prSet custT="1"/>
      <dgm:spPr/>
      <dgm: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Extract a Falcon 9 launch records HTML table from Wikipedia using </a:t>
          </a:r>
          <a:r>
            <a:rPr lang="en-US" sz="1500" b="0" i="0" kern="1200" dirty="0" err="1">
              <a:solidFill>
                <a:prstClr val="black">
                  <a:hueOff val="0"/>
                  <a:satOff val="0"/>
                  <a:lumOff val="0"/>
                  <a:alphaOff val="0"/>
                </a:prstClr>
              </a:solidFill>
              <a:latin typeface="Calibri" panose="020F0502020204030204"/>
              <a:ea typeface="+mn-ea"/>
              <a:cs typeface="+mn-cs"/>
            </a:rPr>
            <a:t>requests.get</a:t>
          </a:r>
          <a:r>
            <a:rPr lang="en-US" sz="1500" b="0" i="0" kern="1200" dirty="0">
              <a:solidFill>
                <a:prstClr val="black">
                  <a:hueOff val="0"/>
                  <a:satOff val="0"/>
                  <a:lumOff val="0"/>
                  <a:alphaOff val="0"/>
                </a:prstClr>
              </a:solidFill>
              <a:latin typeface="Calibri" panose="020F0502020204030204"/>
              <a:ea typeface="+mn-ea"/>
              <a:cs typeface="+mn-cs"/>
            </a:rPr>
            <a:t>() method</a:t>
          </a:r>
        </a:p>
      </dgm:t>
    </dgm:pt>
    <dgm:pt modelId="{5BCECDB3-74ED-4036-8588-FAF9C712124A}" type="parTrans" cxnId="{0DCA4E13-C1B5-4001-9F27-1E9803167E6A}">
      <dgm:prSet/>
      <dgm:spPr/>
      <dgm:t>
        <a:bodyPr/>
        <a:lstStyle/>
        <a:p>
          <a:endParaRPr lang="en-US"/>
        </a:p>
      </dgm:t>
    </dgm:pt>
    <dgm:pt modelId="{9891681F-E3FF-4287-AFA7-525AD27DFA93}" type="sibTrans" cxnId="{0DCA4E13-C1B5-4001-9F27-1E9803167E6A}">
      <dgm:prSet/>
      <dgm:spPr/>
      <dgm:t>
        <a:bodyPr/>
        <a:lstStyle/>
        <a:p>
          <a:endParaRPr lang="en-US"/>
        </a:p>
      </dgm:t>
    </dgm:pt>
    <dgm:pt modelId="{1F799E3B-70F3-4B56-9553-147295D36141}">
      <dgm:prSet/>
      <dgm:spPr/>
      <dgm:t>
        <a:bodyPr/>
        <a:lstStyle/>
        <a:p>
          <a:pPr>
            <a:lnSpc>
              <a:spcPct val="100000"/>
            </a:lnSpc>
          </a:pPr>
          <a:r>
            <a:rPr lang="en-US" dirty="0">
              <a:latin typeface="-apple-system"/>
            </a:rPr>
            <a:t>Created a </a:t>
          </a:r>
          <a:r>
            <a:rPr lang="en-US" dirty="0" err="1">
              <a:latin typeface="-apple-system"/>
            </a:rPr>
            <a:t>BeautifulSoup</a:t>
          </a:r>
          <a:r>
            <a:rPr lang="en-US" dirty="0">
              <a:latin typeface="-apple-system"/>
            </a:rPr>
            <a:t> Object from HTML response</a:t>
          </a:r>
          <a:endParaRPr lang="en-US" dirty="0"/>
        </a:p>
      </dgm:t>
    </dgm:pt>
    <dgm:pt modelId="{3E43BEFF-5A93-4681-924B-D42B2F0B4F3B}" type="parTrans" cxnId="{B800B020-C325-4C32-9902-99C2F7717491}">
      <dgm:prSet/>
      <dgm:spPr/>
      <dgm:t>
        <a:bodyPr/>
        <a:lstStyle/>
        <a:p>
          <a:endParaRPr lang="en-US"/>
        </a:p>
      </dgm:t>
    </dgm:pt>
    <dgm:pt modelId="{77814087-71FE-4154-8E5C-B8A08D833625}" type="sibTrans" cxnId="{B800B020-C325-4C32-9902-99C2F7717491}">
      <dgm:prSet/>
      <dgm:spPr/>
      <dgm:t>
        <a:bodyPr/>
        <a:lstStyle/>
        <a:p>
          <a:endParaRPr lang="en-US"/>
        </a:p>
      </dgm:t>
    </dgm:pt>
    <dgm:pt modelId="{1BA39FE5-4D9F-4EE7-85DB-23B2408E6FB4}">
      <dgm:prSet/>
      <dgm:spPr/>
      <dgm:t>
        <a:bodyPr/>
        <a:lstStyle/>
        <a:p>
          <a:pPr>
            <a:lnSpc>
              <a:spcPct val="100000"/>
            </a:lnSpc>
          </a:pPr>
          <a:r>
            <a:rPr lang="en-US" b="0" i="0" dirty="0">
              <a:effectLst/>
              <a:latin typeface="-apple-system"/>
            </a:rPr>
            <a:t>Parse the table and convert it into a Pandas data frame</a:t>
          </a:r>
        </a:p>
        <a:p>
          <a:pPr>
            <a:lnSpc>
              <a:spcPct val="100000"/>
            </a:lnSpc>
            <a:buFont typeface="Arial" panose="020B0604020202020204" pitchFamily="34" charset="0"/>
            <a:buChar char="•"/>
          </a:pPr>
          <a:r>
            <a:rPr lang="en-US" dirty="0">
              <a:latin typeface="-apple-system"/>
            </a:rPr>
            <a:t>Exported the results to CSV</a:t>
          </a:r>
          <a:r>
            <a:rPr lang="en-US" dirty="0"/>
            <a:t>.</a:t>
          </a:r>
        </a:p>
      </dgm:t>
    </dgm:pt>
    <dgm:pt modelId="{CDB892A5-FE15-4589-87EC-A39A00CA2BE1}" type="parTrans" cxnId="{D8A89855-ACCE-4D59-B3FE-3AEA6F152273}">
      <dgm:prSet/>
      <dgm:spPr/>
      <dgm:t>
        <a:bodyPr/>
        <a:lstStyle/>
        <a:p>
          <a:endParaRPr lang="en-US"/>
        </a:p>
      </dgm:t>
    </dgm:pt>
    <dgm:pt modelId="{14352E12-9B11-424E-BBD8-CCC1B903BB44}" type="sibTrans" cxnId="{D8A89855-ACCE-4D59-B3FE-3AEA6F152273}">
      <dgm:prSet/>
      <dgm:spPr/>
      <dgm:t>
        <a:bodyPr/>
        <a:lstStyle/>
        <a:p>
          <a:endParaRPr lang="en-US"/>
        </a:p>
      </dgm:t>
    </dgm:pt>
    <dgm:pt modelId="{81407359-0AC8-4672-AE79-2878EFA360FA}" type="pres">
      <dgm:prSet presAssocID="{8A12B88B-7368-4B39-BB51-96CDB8F6DDC6}" presName="root" presStyleCnt="0">
        <dgm:presLayoutVars>
          <dgm:dir/>
          <dgm:resizeHandles val="exact"/>
        </dgm:presLayoutVars>
      </dgm:prSet>
      <dgm:spPr/>
    </dgm:pt>
    <dgm:pt modelId="{601F0B01-CA26-468E-81D7-4EB6B4C246FE}" type="pres">
      <dgm:prSet presAssocID="{5EE82B26-612B-4CBD-89CE-03942AEBC7D1}" presName="compNode" presStyleCnt="0"/>
      <dgm:spPr/>
    </dgm:pt>
    <dgm:pt modelId="{C48C2721-158A-4DAF-98A3-58367952D2CB}" type="pres">
      <dgm:prSet presAssocID="{5EE82B26-612B-4CBD-89CE-03942AEBC7D1}" presName="bgRect" presStyleLbl="bgShp" presStyleIdx="0" presStyleCnt="4"/>
      <dgm:spPr/>
    </dgm:pt>
    <dgm:pt modelId="{670D7B88-62D5-4ED4-B82E-CA3386B80F77}" type="pres">
      <dgm:prSet presAssocID="{5EE82B26-612B-4CBD-89CE-03942AEBC7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EF857263-3A01-436D-A808-000F2F97A101}" type="pres">
      <dgm:prSet presAssocID="{5EE82B26-612B-4CBD-89CE-03942AEBC7D1}" presName="spaceRect" presStyleCnt="0"/>
      <dgm:spPr/>
    </dgm:pt>
    <dgm:pt modelId="{5D260689-1C6E-4A78-8612-E374CA70FC39}" type="pres">
      <dgm:prSet presAssocID="{5EE82B26-612B-4CBD-89CE-03942AEBC7D1}" presName="parTx" presStyleLbl="revTx" presStyleIdx="0" presStyleCnt="4">
        <dgm:presLayoutVars>
          <dgm:chMax val="0"/>
          <dgm:chPref val="0"/>
        </dgm:presLayoutVars>
      </dgm:prSet>
      <dgm:spPr/>
    </dgm:pt>
    <dgm:pt modelId="{28DD1044-1C45-4D3A-BAB1-BDE95A8EA1FD}" type="pres">
      <dgm:prSet presAssocID="{AEEF6E9A-DD43-4477-AFB0-74C6CD28BADA}" presName="sibTrans" presStyleCnt="0"/>
      <dgm:spPr/>
    </dgm:pt>
    <dgm:pt modelId="{1A7D8EE6-9FB1-4E21-ACB6-1D3BEC95C863}" type="pres">
      <dgm:prSet presAssocID="{27A2CA2B-7A3D-4682-B5EA-87BD87692E15}" presName="compNode" presStyleCnt="0"/>
      <dgm:spPr/>
    </dgm:pt>
    <dgm:pt modelId="{6581E911-277E-45B3-A053-E1433679FB22}" type="pres">
      <dgm:prSet presAssocID="{27A2CA2B-7A3D-4682-B5EA-87BD87692E15}" presName="bgRect" presStyleLbl="bgShp" presStyleIdx="1" presStyleCnt="4"/>
      <dgm:spPr/>
    </dgm:pt>
    <dgm:pt modelId="{8F244255-E852-430B-B08B-61F2ACEB3198}" type="pres">
      <dgm:prSet presAssocID="{27A2CA2B-7A3D-4682-B5EA-87BD87692E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828547D-1638-4C58-9C4B-42012BEB6080}" type="pres">
      <dgm:prSet presAssocID="{27A2CA2B-7A3D-4682-B5EA-87BD87692E15}" presName="spaceRect" presStyleCnt="0"/>
      <dgm:spPr/>
    </dgm:pt>
    <dgm:pt modelId="{1444BEFD-642D-4B0E-B8EB-B1808331BBB3}" type="pres">
      <dgm:prSet presAssocID="{27A2CA2B-7A3D-4682-B5EA-87BD87692E15}" presName="parTx" presStyleLbl="revTx" presStyleIdx="1" presStyleCnt="4">
        <dgm:presLayoutVars>
          <dgm:chMax val="0"/>
          <dgm:chPref val="0"/>
        </dgm:presLayoutVars>
      </dgm:prSet>
      <dgm:spPr/>
    </dgm:pt>
    <dgm:pt modelId="{0EBAC621-A906-4349-BEAF-2EB5550328C3}" type="pres">
      <dgm:prSet presAssocID="{9891681F-E3FF-4287-AFA7-525AD27DFA93}" presName="sibTrans" presStyleCnt="0"/>
      <dgm:spPr/>
    </dgm:pt>
    <dgm:pt modelId="{48B13658-1A6F-4D66-A0E9-333E418E51E9}" type="pres">
      <dgm:prSet presAssocID="{1F799E3B-70F3-4B56-9553-147295D36141}" presName="compNode" presStyleCnt="0"/>
      <dgm:spPr/>
    </dgm:pt>
    <dgm:pt modelId="{D2CB1A88-8329-40A1-9AAE-082B240F6329}" type="pres">
      <dgm:prSet presAssocID="{1F799E3B-70F3-4B56-9553-147295D36141}" presName="bgRect" presStyleLbl="bgShp" presStyleIdx="2" presStyleCnt="4"/>
      <dgm:spPr/>
    </dgm:pt>
    <dgm:pt modelId="{166967BD-6DB3-4396-B067-12918B3EBDC0}" type="pres">
      <dgm:prSet presAssocID="{1F799E3B-70F3-4B56-9553-147295D361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D8579FF3-15F8-43FB-B9E4-25912E2F16E8}" type="pres">
      <dgm:prSet presAssocID="{1F799E3B-70F3-4B56-9553-147295D36141}" presName="spaceRect" presStyleCnt="0"/>
      <dgm:spPr/>
    </dgm:pt>
    <dgm:pt modelId="{C4D17F44-72F2-4E5A-A310-7CBC80882C5B}" type="pres">
      <dgm:prSet presAssocID="{1F799E3B-70F3-4B56-9553-147295D36141}" presName="parTx" presStyleLbl="revTx" presStyleIdx="2" presStyleCnt="4">
        <dgm:presLayoutVars>
          <dgm:chMax val="0"/>
          <dgm:chPref val="0"/>
        </dgm:presLayoutVars>
      </dgm:prSet>
      <dgm:spPr/>
    </dgm:pt>
    <dgm:pt modelId="{C816FFEF-B04C-40BB-946C-7F311AAB29B4}" type="pres">
      <dgm:prSet presAssocID="{77814087-71FE-4154-8E5C-B8A08D833625}" presName="sibTrans" presStyleCnt="0"/>
      <dgm:spPr/>
    </dgm:pt>
    <dgm:pt modelId="{D126981E-82DD-4F05-8925-759E8A56D571}" type="pres">
      <dgm:prSet presAssocID="{1BA39FE5-4D9F-4EE7-85DB-23B2408E6FB4}" presName="compNode" presStyleCnt="0"/>
      <dgm:spPr/>
    </dgm:pt>
    <dgm:pt modelId="{6FEEFD46-B861-4184-A99D-0252E61B2175}" type="pres">
      <dgm:prSet presAssocID="{1BA39FE5-4D9F-4EE7-85DB-23B2408E6FB4}" presName="bgRect" presStyleLbl="bgShp" presStyleIdx="3" presStyleCnt="4"/>
      <dgm:spPr/>
    </dgm:pt>
    <dgm:pt modelId="{FC519DA4-E00D-44DC-9B0E-B8C31C188BC3}" type="pres">
      <dgm:prSet presAssocID="{1BA39FE5-4D9F-4EE7-85DB-23B2408E6FB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DC6A2CB7-93FA-41CD-9E15-8A3DEAB019FE}" type="pres">
      <dgm:prSet presAssocID="{1BA39FE5-4D9F-4EE7-85DB-23B2408E6FB4}" presName="spaceRect" presStyleCnt="0"/>
      <dgm:spPr/>
    </dgm:pt>
    <dgm:pt modelId="{0910314E-1199-4F9C-88C4-C7DA6E5C470F}" type="pres">
      <dgm:prSet presAssocID="{1BA39FE5-4D9F-4EE7-85DB-23B2408E6FB4}" presName="parTx" presStyleLbl="revTx" presStyleIdx="3" presStyleCnt="4">
        <dgm:presLayoutVars>
          <dgm:chMax val="0"/>
          <dgm:chPref val="0"/>
        </dgm:presLayoutVars>
      </dgm:prSet>
      <dgm:spPr/>
    </dgm:pt>
  </dgm:ptLst>
  <dgm:cxnLst>
    <dgm:cxn modelId="{55729505-F592-4CDD-8FD6-5EF62BC1BA05}" srcId="{8A12B88B-7368-4B39-BB51-96CDB8F6DDC6}" destId="{5EE82B26-612B-4CBD-89CE-03942AEBC7D1}" srcOrd="0" destOrd="0" parTransId="{E22E5459-2DC2-47A7-A73E-CF6119207033}" sibTransId="{AEEF6E9A-DD43-4477-AFB0-74C6CD28BADA}"/>
    <dgm:cxn modelId="{0DCA4E13-C1B5-4001-9F27-1E9803167E6A}" srcId="{8A12B88B-7368-4B39-BB51-96CDB8F6DDC6}" destId="{27A2CA2B-7A3D-4682-B5EA-87BD87692E15}" srcOrd="1" destOrd="0" parTransId="{5BCECDB3-74ED-4036-8588-FAF9C712124A}" sibTransId="{9891681F-E3FF-4287-AFA7-525AD27DFA93}"/>
    <dgm:cxn modelId="{B800B020-C325-4C32-9902-99C2F7717491}" srcId="{8A12B88B-7368-4B39-BB51-96CDB8F6DDC6}" destId="{1F799E3B-70F3-4B56-9553-147295D36141}" srcOrd="2" destOrd="0" parTransId="{3E43BEFF-5A93-4681-924B-D42B2F0B4F3B}" sibTransId="{77814087-71FE-4154-8E5C-B8A08D833625}"/>
    <dgm:cxn modelId="{1CE57E3B-1237-EC4B-819B-228DAD5BCAD8}" type="presOf" srcId="{5EE82B26-612B-4CBD-89CE-03942AEBC7D1}" destId="{5D260689-1C6E-4A78-8612-E374CA70FC39}" srcOrd="0" destOrd="0" presId="urn:microsoft.com/office/officeart/2018/2/layout/IconVerticalSolidList"/>
    <dgm:cxn modelId="{D8A89855-ACCE-4D59-B3FE-3AEA6F152273}" srcId="{8A12B88B-7368-4B39-BB51-96CDB8F6DDC6}" destId="{1BA39FE5-4D9F-4EE7-85DB-23B2408E6FB4}" srcOrd="3" destOrd="0" parTransId="{CDB892A5-FE15-4589-87EC-A39A00CA2BE1}" sibTransId="{14352E12-9B11-424E-BBD8-CCC1B903BB44}"/>
    <dgm:cxn modelId="{52E8A377-A015-E244-B1EE-F7B1ABB43EC5}" type="presOf" srcId="{8A12B88B-7368-4B39-BB51-96CDB8F6DDC6}" destId="{81407359-0AC8-4672-AE79-2878EFA360FA}" srcOrd="0" destOrd="0" presId="urn:microsoft.com/office/officeart/2018/2/layout/IconVerticalSolidList"/>
    <dgm:cxn modelId="{CF1EDC8B-738D-4A48-A0F7-4B399685537F}" type="presOf" srcId="{1BA39FE5-4D9F-4EE7-85DB-23B2408E6FB4}" destId="{0910314E-1199-4F9C-88C4-C7DA6E5C470F}" srcOrd="0" destOrd="0" presId="urn:microsoft.com/office/officeart/2018/2/layout/IconVerticalSolidList"/>
    <dgm:cxn modelId="{C5DED8A4-D939-A748-BD06-12518091566D}" type="presOf" srcId="{27A2CA2B-7A3D-4682-B5EA-87BD87692E15}" destId="{1444BEFD-642D-4B0E-B8EB-B1808331BBB3}" srcOrd="0" destOrd="0" presId="urn:microsoft.com/office/officeart/2018/2/layout/IconVerticalSolidList"/>
    <dgm:cxn modelId="{978008D1-7A20-FB49-8ECB-A6C139776593}" type="presOf" srcId="{1F799E3B-70F3-4B56-9553-147295D36141}" destId="{C4D17F44-72F2-4E5A-A310-7CBC80882C5B}" srcOrd="0" destOrd="0" presId="urn:microsoft.com/office/officeart/2018/2/layout/IconVerticalSolidList"/>
    <dgm:cxn modelId="{53041D26-2064-7146-92DB-693D52B31D34}" type="presParOf" srcId="{81407359-0AC8-4672-AE79-2878EFA360FA}" destId="{601F0B01-CA26-468E-81D7-4EB6B4C246FE}" srcOrd="0" destOrd="0" presId="urn:microsoft.com/office/officeart/2018/2/layout/IconVerticalSolidList"/>
    <dgm:cxn modelId="{4BC9FE4B-B831-C04B-A6A8-8F26956596BB}" type="presParOf" srcId="{601F0B01-CA26-468E-81D7-4EB6B4C246FE}" destId="{C48C2721-158A-4DAF-98A3-58367952D2CB}" srcOrd="0" destOrd="0" presId="urn:microsoft.com/office/officeart/2018/2/layout/IconVerticalSolidList"/>
    <dgm:cxn modelId="{C05AC370-C1BB-F54E-94B6-6B7E9EEDDBC2}" type="presParOf" srcId="{601F0B01-CA26-468E-81D7-4EB6B4C246FE}" destId="{670D7B88-62D5-4ED4-B82E-CA3386B80F77}" srcOrd="1" destOrd="0" presId="urn:microsoft.com/office/officeart/2018/2/layout/IconVerticalSolidList"/>
    <dgm:cxn modelId="{B7001141-BC0A-6546-900F-265E460450BC}" type="presParOf" srcId="{601F0B01-CA26-468E-81D7-4EB6B4C246FE}" destId="{EF857263-3A01-436D-A808-000F2F97A101}" srcOrd="2" destOrd="0" presId="urn:microsoft.com/office/officeart/2018/2/layout/IconVerticalSolidList"/>
    <dgm:cxn modelId="{9BCFD444-B225-BB47-A828-E50340564E8D}" type="presParOf" srcId="{601F0B01-CA26-468E-81D7-4EB6B4C246FE}" destId="{5D260689-1C6E-4A78-8612-E374CA70FC39}" srcOrd="3" destOrd="0" presId="urn:microsoft.com/office/officeart/2018/2/layout/IconVerticalSolidList"/>
    <dgm:cxn modelId="{4699A412-BF85-264D-B621-025543EDD6E9}" type="presParOf" srcId="{81407359-0AC8-4672-AE79-2878EFA360FA}" destId="{28DD1044-1C45-4D3A-BAB1-BDE95A8EA1FD}" srcOrd="1" destOrd="0" presId="urn:microsoft.com/office/officeart/2018/2/layout/IconVerticalSolidList"/>
    <dgm:cxn modelId="{E69A012D-2B86-B34E-B4D7-494AFCD2F005}" type="presParOf" srcId="{81407359-0AC8-4672-AE79-2878EFA360FA}" destId="{1A7D8EE6-9FB1-4E21-ACB6-1D3BEC95C863}" srcOrd="2" destOrd="0" presId="urn:microsoft.com/office/officeart/2018/2/layout/IconVerticalSolidList"/>
    <dgm:cxn modelId="{08FD4C04-1026-3248-A513-9A09273D7A21}" type="presParOf" srcId="{1A7D8EE6-9FB1-4E21-ACB6-1D3BEC95C863}" destId="{6581E911-277E-45B3-A053-E1433679FB22}" srcOrd="0" destOrd="0" presId="urn:microsoft.com/office/officeart/2018/2/layout/IconVerticalSolidList"/>
    <dgm:cxn modelId="{0B201EA4-FFEA-AA4A-8AC5-A01518F42351}" type="presParOf" srcId="{1A7D8EE6-9FB1-4E21-ACB6-1D3BEC95C863}" destId="{8F244255-E852-430B-B08B-61F2ACEB3198}" srcOrd="1" destOrd="0" presId="urn:microsoft.com/office/officeart/2018/2/layout/IconVerticalSolidList"/>
    <dgm:cxn modelId="{6AF532A6-66FD-C74B-9EF3-7C123259FBD8}" type="presParOf" srcId="{1A7D8EE6-9FB1-4E21-ACB6-1D3BEC95C863}" destId="{9828547D-1638-4C58-9C4B-42012BEB6080}" srcOrd="2" destOrd="0" presId="urn:microsoft.com/office/officeart/2018/2/layout/IconVerticalSolidList"/>
    <dgm:cxn modelId="{45F483D9-6E0D-4149-B6B2-B6B4931FECE9}" type="presParOf" srcId="{1A7D8EE6-9FB1-4E21-ACB6-1D3BEC95C863}" destId="{1444BEFD-642D-4B0E-B8EB-B1808331BBB3}" srcOrd="3" destOrd="0" presId="urn:microsoft.com/office/officeart/2018/2/layout/IconVerticalSolidList"/>
    <dgm:cxn modelId="{C77D845D-7B6D-D140-9BE6-BCA9DE31A8C1}" type="presParOf" srcId="{81407359-0AC8-4672-AE79-2878EFA360FA}" destId="{0EBAC621-A906-4349-BEAF-2EB5550328C3}" srcOrd="3" destOrd="0" presId="urn:microsoft.com/office/officeart/2018/2/layout/IconVerticalSolidList"/>
    <dgm:cxn modelId="{41623B9F-A459-2246-B63A-5D2A4E19FB0D}" type="presParOf" srcId="{81407359-0AC8-4672-AE79-2878EFA360FA}" destId="{48B13658-1A6F-4D66-A0E9-333E418E51E9}" srcOrd="4" destOrd="0" presId="urn:microsoft.com/office/officeart/2018/2/layout/IconVerticalSolidList"/>
    <dgm:cxn modelId="{26954AE3-6A0E-FD42-93C8-3741D75EF404}" type="presParOf" srcId="{48B13658-1A6F-4D66-A0E9-333E418E51E9}" destId="{D2CB1A88-8329-40A1-9AAE-082B240F6329}" srcOrd="0" destOrd="0" presId="urn:microsoft.com/office/officeart/2018/2/layout/IconVerticalSolidList"/>
    <dgm:cxn modelId="{87699D0D-D4FC-7045-BB3E-8490228BDDC1}" type="presParOf" srcId="{48B13658-1A6F-4D66-A0E9-333E418E51E9}" destId="{166967BD-6DB3-4396-B067-12918B3EBDC0}" srcOrd="1" destOrd="0" presId="urn:microsoft.com/office/officeart/2018/2/layout/IconVerticalSolidList"/>
    <dgm:cxn modelId="{0B57F32C-7623-CD46-AD22-0568071C7BE0}" type="presParOf" srcId="{48B13658-1A6F-4D66-A0E9-333E418E51E9}" destId="{D8579FF3-15F8-43FB-B9E4-25912E2F16E8}" srcOrd="2" destOrd="0" presId="urn:microsoft.com/office/officeart/2018/2/layout/IconVerticalSolidList"/>
    <dgm:cxn modelId="{6714E015-E105-5F4E-8D58-A295165CC799}" type="presParOf" srcId="{48B13658-1A6F-4D66-A0E9-333E418E51E9}" destId="{C4D17F44-72F2-4E5A-A310-7CBC80882C5B}" srcOrd="3" destOrd="0" presId="urn:microsoft.com/office/officeart/2018/2/layout/IconVerticalSolidList"/>
    <dgm:cxn modelId="{3CBAD504-E38B-1A45-8219-777C156F348B}" type="presParOf" srcId="{81407359-0AC8-4672-AE79-2878EFA360FA}" destId="{C816FFEF-B04C-40BB-946C-7F311AAB29B4}" srcOrd="5" destOrd="0" presId="urn:microsoft.com/office/officeart/2018/2/layout/IconVerticalSolidList"/>
    <dgm:cxn modelId="{CBDFBC8A-E96D-D145-BE46-E7D4303E3572}" type="presParOf" srcId="{81407359-0AC8-4672-AE79-2878EFA360FA}" destId="{D126981E-82DD-4F05-8925-759E8A56D571}" srcOrd="6" destOrd="0" presId="urn:microsoft.com/office/officeart/2018/2/layout/IconVerticalSolidList"/>
    <dgm:cxn modelId="{AADA344C-4653-B844-BBC8-20F6AF1D95E5}" type="presParOf" srcId="{D126981E-82DD-4F05-8925-759E8A56D571}" destId="{6FEEFD46-B861-4184-A99D-0252E61B2175}" srcOrd="0" destOrd="0" presId="urn:microsoft.com/office/officeart/2018/2/layout/IconVerticalSolidList"/>
    <dgm:cxn modelId="{D0D33F3F-C3AD-9B41-91D8-278BBA05F2BD}" type="presParOf" srcId="{D126981E-82DD-4F05-8925-759E8A56D571}" destId="{FC519DA4-E00D-44DC-9B0E-B8C31C188BC3}" srcOrd="1" destOrd="0" presId="urn:microsoft.com/office/officeart/2018/2/layout/IconVerticalSolidList"/>
    <dgm:cxn modelId="{8DB841BE-5430-524C-B1C8-7BCFB375B60A}" type="presParOf" srcId="{D126981E-82DD-4F05-8925-759E8A56D571}" destId="{DC6A2CB7-93FA-41CD-9E15-8A3DEAB019FE}" srcOrd="2" destOrd="0" presId="urn:microsoft.com/office/officeart/2018/2/layout/IconVerticalSolidList"/>
    <dgm:cxn modelId="{366CC481-E018-1F46-82B7-56C9D9535E44}" type="presParOf" srcId="{D126981E-82DD-4F05-8925-759E8A56D571}" destId="{0910314E-1199-4F9C-88C4-C7DA6E5C470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C2721-158A-4DAF-98A3-58367952D2CB}">
      <dsp:nvSpPr>
        <dsp:cNvPr id="0" name=""/>
        <dsp:cNvSpPr/>
      </dsp:nvSpPr>
      <dsp:spPr>
        <a:xfrm>
          <a:off x="0" y="1746"/>
          <a:ext cx="5461000" cy="8849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D7B88-62D5-4ED4-B82E-CA3386B80F77}">
      <dsp:nvSpPr>
        <dsp:cNvPr id="0" name=""/>
        <dsp:cNvSpPr/>
      </dsp:nvSpPr>
      <dsp:spPr>
        <a:xfrm>
          <a:off x="267689" y="200853"/>
          <a:ext cx="486707" cy="486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60689-1C6E-4A78-8612-E374CA70FC39}">
      <dsp:nvSpPr>
        <dsp:cNvPr id="0" name=""/>
        <dsp:cNvSpPr/>
      </dsp:nvSpPr>
      <dsp:spPr>
        <a:xfrm>
          <a:off x="1022085" y="1746"/>
          <a:ext cx="4438914" cy="88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54" tIns="93654" rIns="93654" bIns="93654" numCol="1" spcCol="1270" anchor="ctr" anchorCtr="0">
          <a:noAutofit/>
        </a:bodyPr>
        <a:lstStyle/>
        <a:p>
          <a:pPr marL="0" lvl="0" indent="0" algn="l" defTabSz="666750">
            <a:lnSpc>
              <a:spcPct val="100000"/>
            </a:lnSpc>
            <a:spcBef>
              <a:spcPct val="0"/>
            </a:spcBef>
            <a:spcAft>
              <a:spcPct val="35000"/>
            </a:spcAft>
            <a:buNone/>
          </a:pPr>
          <a:r>
            <a:rPr lang="en-US" sz="1500" b="0" i="0" kern="1200" dirty="0"/>
            <a:t>Imported libraries: requests, </a:t>
          </a:r>
          <a:r>
            <a:rPr lang="en-US" sz="1500" b="0" i="0" kern="1200" dirty="0" err="1"/>
            <a:t>numpy</a:t>
          </a:r>
          <a:r>
            <a:rPr lang="en-US" sz="1500" b="0" i="0" kern="1200" dirty="0"/>
            <a:t>, pandas, datetime</a:t>
          </a:r>
          <a:endParaRPr lang="en-US" sz="1500" kern="1200" dirty="0"/>
        </a:p>
      </dsp:txBody>
      <dsp:txXfrm>
        <a:off x="1022085" y="1746"/>
        <a:ext cx="4438914" cy="884922"/>
      </dsp:txXfrm>
    </dsp:sp>
    <dsp:sp modelId="{6581E911-277E-45B3-A053-E1433679FB22}">
      <dsp:nvSpPr>
        <dsp:cNvPr id="0" name=""/>
        <dsp:cNvSpPr/>
      </dsp:nvSpPr>
      <dsp:spPr>
        <a:xfrm>
          <a:off x="0" y="1107899"/>
          <a:ext cx="5461000" cy="8849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44255-E852-430B-B08B-61F2ACEB3198}">
      <dsp:nvSpPr>
        <dsp:cNvPr id="0" name=""/>
        <dsp:cNvSpPr/>
      </dsp:nvSpPr>
      <dsp:spPr>
        <a:xfrm>
          <a:off x="267689" y="1307007"/>
          <a:ext cx="486707" cy="486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4BEFD-642D-4B0E-B8EB-B1808331BBB3}">
      <dsp:nvSpPr>
        <dsp:cNvPr id="0" name=""/>
        <dsp:cNvSpPr/>
      </dsp:nvSpPr>
      <dsp:spPr>
        <a:xfrm>
          <a:off x="1022085" y="1107899"/>
          <a:ext cx="4438914" cy="88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54" tIns="93654" rIns="93654" bIns="93654" numCol="1" spcCol="1270" anchor="ctr" anchorCtr="0">
          <a:noAutofit/>
        </a:bodyPr>
        <a:lstStyle/>
        <a:p>
          <a:pPr marL="0" lvl="0" indent="0" algn="l" defTabSz="666750">
            <a:lnSpc>
              <a:spcPct val="100000"/>
            </a:lnSpc>
            <a:spcBef>
              <a:spcPct val="0"/>
            </a:spcBef>
            <a:spcAft>
              <a:spcPct val="35000"/>
            </a:spcAft>
            <a:buNone/>
          </a:pPr>
          <a:r>
            <a:rPr lang="en-US" sz="1500" kern="1200"/>
            <a:t>D</a:t>
          </a:r>
          <a:r>
            <a:rPr lang="en-US" sz="1500" b="0" i="0" kern="1200"/>
            <a:t>efined Auxillary functions that will help us use the API to extract information using the Identification numbers in the launch data.</a:t>
          </a:r>
          <a:endParaRPr lang="en-US" sz="1500" kern="1200"/>
        </a:p>
      </dsp:txBody>
      <dsp:txXfrm>
        <a:off x="1022085" y="1107899"/>
        <a:ext cx="4438914" cy="884922"/>
      </dsp:txXfrm>
    </dsp:sp>
    <dsp:sp modelId="{D2CB1A88-8329-40A1-9AAE-082B240F6329}">
      <dsp:nvSpPr>
        <dsp:cNvPr id="0" name=""/>
        <dsp:cNvSpPr/>
      </dsp:nvSpPr>
      <dsp:spPr>
        <a:xfrm>
          <a:off x="0" y="2214052"/>
          <a:ext cx="5461000" cy="8849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967BD-6DB3-4396-B067-12918B3EBDC0}">
      <dsp:nvSpPr>
        <dsp:cNvPr id="0" name=""/>
        <dsp:cNvSpPr/>
      </dsp:nvSpPr>
      <dsp:spPr>
        <a:xfrm>
          <a:off x="267689" y="2413160"/>
          <a:ext cx="486707" cy="486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D17F44-72F2-4E5A-A310-7CBC80882C5B}">
      <dsp:nvSpPr>
        <dsp:cNvPr id="0" name=""/>
        <dsp:cNvSpPr/>
      </dsp:nvSpPr>
      <dsp:spPr>
        <a:xfrm>
          <a:off x="1022085" y="2214052"/>
          <a:ext cx="4438914" cy="88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54" tIns="93654" rIns="93654" bIns="93654" numCol="1" spcCol="1270" anchor="ctr" anchorCtr="0">
          <a:noAutofit/>
        </a:bodyPr>
        <a:lstStyle/>
        <a:p>
          <a:pPr marL="0" lvl="0" indent="0" algn="l" defTabSz="666750">
            <a:lnSpc>
              <a:spcPct val="100000"/>
            </a:lnSpc>
            <a:spcBef>
              <a:spcPct val="0"/>
            </a:spcBef>
            <a:spcAft>
              <a:spcPct val="35000"/>
            </a:spcAft>
            <a:buNone/>
          </a:pPr>
          <a:r>
            <a:rPr lang="en-US" sz="1500" b="1" i="0" kern="1200"/>
            <a:t>Request and parse the SpaceX launch data using the GET request</a:t>
          </a:r>
          <a:endParaRPr lang="en-US" sz="1500" kern="1200"/>
        </a:p>
      </dsp:txBody>
      <dsp:txXfrm>
        <a:off x="1022085" y="2214052"/>
        <a:ext cx="4438914" cy="884922"/>
      </dsp:txXfrm>
    </dsp:sp>
    <dsp:sp modelId="{6FEEFD46-B861-4184-A99D-0252E61B2175}">
      <dsp:nvSpPr>
        <dsp:cNvPr id="0" name=""/>
        <dsp:cNvSpPr/>
      </dsp:nvSpPr>
      <dsp:spPr>
        <a:xfrm>
          <a:off x="0" y="3320206"/>
          <a:ext cx="5461000" cy="8849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519DA4-E00D-44DC-9B0E-B8C31C188BC3}">
      <dsp:nvSpPr>
        <dsp:cNvPr id="0" name=""/>
        <dsp:cNvSpPr/>
      </dsp:nvSpPr>
      <dsp:spPr>
        <a:xfrm>
          <a:off x="267689" y="3519313"/>
          <a:ext cx="486707" cy="486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0314E-1199-4F9C-88C4-C7DA6E5C470F}">
      <dsp:nvSpPr>
        <dsp:cNvPr id="0" name=""/>
        <dsp:cNvSpPr/>
      </dsp:nvSpPr>
      <dsp:spPr>
        <a:xfrm>
          <a:off x="1022085" y="3320206"/>
          <a:ext cx="4438914" cy="88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54" tIns="93654" rIns="93654" bIns="93654" numCol="1" spcCol="1270" anchor="ctr" anchorCtr="0">
          <a:noAutofit/>
        </a:bodyPr>
        <a:lstStyle/>
        <a:p>
          <a:pPr marL="0" lvl="0" indent="0" algn="l" defTabSz="666750">
            <a:lnSpc>
              <a:spcPct val="100000"/>
            </a:lnSpc>
            <a:spcBef>
              <a:spcPct val="0"/>
            </a:spcBef>
            <a:spcAft>
              <a:spcPct val="35000"/>
            </a:spcAft>
            <a:buNone/>
          </a:pPr>
          <a:r>
            <a:rPr lang="en-US" sz="1500" kern="1200" dirty="0"/>
            <a:t>Normalized the JSON response, converted the response to a </a:t>
          </a:r>
          <a:r>
            <a:rPr lang="en-US" sz="1500" kern="1200" dirty="0" err="1"/>
            <a:t>Dataframe</a:t>
          </a:r>
          <a:r>
            <a:rPr lang="en-US" sz="1500" kern="1200" dirty="0"/>
            <a:t> and exported it to CSV.</a:t>
          </a:r>
        </a:p>
      </dsp:txBody>
      <dsp:txXfrm>
        <a:off x="1022085" y="3320206"/>
        <a:ext cx="4438914" cy="884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C2721-158A-4DAF-98A3-58367952D2CB}">
      <dsp:nvSpPr>
        <dsp:cNvPr id="0" name=""/>
        <dsp:cNvSpPr/>
      </dsp:nvSpPr>
      <dsp:spPr>
        <a:xfrm>
          <a:off x="0" y="1746"/>
          <a:ext cx="5461000" cy="8849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D7B88-62D5-4ED4-B82E-CA3386B80F77}">
      <dsp:nvSpPr>
        <dsp:cNvPr id="0" name=""/>
        <dsp:cNvSpPr/>
      </dsp:nvSpPr>
      <dsp:spPr>
        <a:xfrm>
          <a:off x="267689" y="200853"/>
          <a:ext cx="486707" cy="486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260689-1C6E-4A78-8612-E374CA70FC39}">
      <dsp:nvSpPr>
        <dsp:cNvPr id="0" name=""/>
        <dsp:cNvSpPr/>
      </dsp:nvSpPr>
      <dsp:spPr>
        <a:xfrm>
          <a:off x="1022085" y="1746"/>
          <a:ext cx="4438914" cy="88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54" tIns="93654" rIns="93654" bIns="93654" numCol="1" spcCol="1270" anchor="ctr" anchorCtr="0">
          <a:noAutofi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Imported libraries: requests, </a:t>
          </a:r>
          <a:r>
            <a:rPr lang="en-US" sz="1500" b="0" i="0" kern="1200" dirty="0" err="1">
              <a:solidFill>
                <a:prstClr val="black">
                  <a:hueOff val="0"/>
                  <a:satOff val="0"/>
                  <a:lumOff val="0"/>
                  <a:alphaOff val="0"/>
                </a:prstClr>
              </a:solidFill>
              <a:latin typeface="Calibri" panose="020F0502020204030204"/>
              <a:ea typeface="+mn-ea"/>
              <a:cs typeface="+mn-cs"/>
            </a:rPr>
            <a:t>numpy</a:t>
          </a:r>
          <a:r>
            <a:rPr lang="en-US" sz="1500" b="0" i="0" kern="1200" dirty="0">
              <a:solidFill>
                <a:prstClr val="black">
                  <a:hueOff val="0"/>
                  <a:satOff val="0"/>
                  <a:lumOff val="0"/>
                  <a:alphaOff val="0"/>
                </a:prstClr>
              </a:solidFill>
              <a:latin typeface="Calibri" panose="020F0502020204030204"/>
              <a:ea typeface="+mn-ea"/>
              <a:cs typeface="+mn-cs"/>
            </a:rPr>
            <a:t>, pandas, datetime</a:t>
          </a:r>
        </a:p>
      </dsp:txBody>
      <dsp:txXfrm>
        <a:off x="1022085" y="1746"/>
        <a:ext cx="4438914" cy="884922"/>
      </dsp:txXfrm>
    </dsp:sp>
    <dsp:sp modelId="{6581E911-277E-45B3-A053-E1433679FB22}">
      <dsp:nvSpPr>
        <dsp:cNvPr id="0" name=""/>
        <dsp:cNvSpPr/>
      </dsp:nvSpPr>
      <dsp:spPr>
        <a:xfrm>
          <a:off x="0" y="1107899"/>
          <a:ext cx="5461000" cy="8849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44255-E852-430B-B08B-61F2ACEB3198}">
      <dsp:nvSpPr>
        <dsp:cNvPr id="0" name=""/>
        <dsp:cNvSpPr/>
      </dsp:nvSpPr>
      <dsp:spPr>
        <a:xfrm>
          <a:off x="267689" y="1307007"/>
          <a:ext cx="486707" cy="486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4BEFD-642D-4B0E-B8EB-B1808331BBB3}">
      <dsp:nvSpPr>
        <dsp:cNvPr id="0" name=""/>
        <dsp:cNvSpPr/>
      </dsp:nvSpPr>
      <dsp:spPr>
        <a:xfrm>
          <a:off x="1022085" y="1107899"/>
          <a:ext cx="4438914" cy="88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54" tIns="93654" rIns="93654" bIns="93654" numCol="1" spcCol="1270" anchor="ctr" anchorCtr="0">
          <a:noAutofit/>
        </a:bodyPr>
        <a:lstStyle/>
        <a:p>
          <a:pPr marL="0" lvl="0" indent="0" algn="l" defTabSz="666750">
            <a:lnSpc>
              <a:spcPct val="100000"/>
            </a:lnSpc>
            <a:spcBef>
              <a:spcPct val="0"/>
            </a:spcBef>
            <a:spcAft>
              <a:spcPct val="35000"/>
            </a:spcAft>
            <a:buNone/>
          </a:pPr>
          <a:r>
            <a:rPr lang="en-US" sz="1500" b="0" i="0" kern="1200" dirty="0">
              <a:solidFill>
                <a:prstClr val="black">
                  <a:hueOff val="0"/>
                  <a:satOff val="0"/>
                  <a:lumOff val="0"/>
                  <a:alphaOff val="0"/>
                </a:prstClr>
              </a:solidFill>
              <a:latin typeface="Calibri" panose="020F0502020204030204"/>
              <a:ea typeface="+mn-ea"/>
              <a:cs typeface="+mn-cs"/>
            </a:rPr>
            <a:t>Extract a Falcon 9 launch records HTML table from Wikipedia using </a:t>
          </a:r>
          <a:r>
            <a:rPr lang="en-US" sz="1500" b="0" i="0" kern="1200" dirty="0" err="1">
              <a:solidFill>
                <a:prstClr val="black">
                  <a:hueOff val="0"/>
                  <a:satOff val="0"/>
                  <a:lumOff val="0"/>
                  <a:alphaOff val="0"/>
                </a:prstClr>
              </a:solidFill>
              <a:latin typeface="Calibri" panose="020F0502020204030204"/>
              <a:ea typeface="+mn-ea"/>
              <a:cs typeface="+mn-cs"/>
            </a:rPr>
            <a:t>requests.get</a:t>
          </a:r>
          <a:r>
            <a:rPr lang="en-US" sz="1500" b="0" i="0" kern="1200" dirty="0">
              <a:solidFill>
                <a:prstClr val="black">
                  <a:hueOff val="0"/>
                  <a:satOff val="0"/>
                  <a:lumOff val="0"/>
                  <a:alphaOff val="0"/>
                </a:prstClr>
              </a:solidFill>
              <a:latin typeface="Calibri" panose="020F0502020204030204"/>
              <a:ea typeface="+mn-ea"/>
              <a:cs typeface="+mn-cs"/>
            </a:rPr>
            <a:t>() method</a:t>
          </a:r>
        </a:p>
      </dsp:txBody>
      <dsp:txXfrm>
        <a:off x="1022085" y="1107899"/>
        <a:ext cx="4438914" cy="884922"/>
      </dsp:txXfrm>
    </dsp:sp>
    <dsp:sp modelId="{D2CB1A88-8329-40A1-9AAE-082B240F6329}">
      <dsp:nvSpPr>
        <dsp:cNvPr id="0" name=""/>
        <dsp:cNvSpPr/>
      </dsp:nvSpPr>
      <dsp:spPr>
        <a:xfrm>
          <a:off x="0" y="2214052"/>
          <a:ext cx="5461000" cy="8849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967BD-6DB3-4396-B067-12918B3EBDC0}">
      <dsp:nvSpPr>
        <dsp:cNvPr id="0" name=""/>
        <dsp:cNvSpPr/>
      </dsp:nvSpPr>
      <dsp:spPr>
        <a:xfrm>
          <a:off x="267689" y="2413160"/>
          <a:ext cx="486707" cy="4867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D17F44-72F2-4E5A-A310-7CBC80882C5B}">
      <dsp:nvSpPr>
        <dsp:cNvPr id="0" name=""/>
        <dsp:cNvSpPr/>
      </dsp:nvSpPr>
      <dsp:spPr>
        <a:xfrm>
          <a:off x="1022085" y="2214052"/>
          <a:ext cx="4438914" cy="88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54" tIns="93654" rIns="93654" bIns="93654"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apple-system"/>
            </a:rPr>
            <a:t>Created a </a:t>
          </a:r>
          <a:r>
            <a:rPr lang="en-US" sz="1500" kern="1200" dirty="0" err="1">
              <a:latin typeface="-apple-system"/>
            </a:rPr>
            <a:t>BeautifulSoup</a:t>
          </a:r>
          <a:r>
            <a:rPr lang="en-US" sz="1500" kern="1200" dirty="0">
              <a:latin typeface="-apple-system"/>
            </a:rPr>
            <a:t> Object from HTML response</a:t>
          </a:r>
          <a:endParaRPr lang="en-US" sz="1500" kern="1200" dirty="0"/>
        </a:p>
      </dsp:txBody>
      <dsp:txXfrm>
        <a:off x="1022085" y="2214052"/>
        <a:ext cx="4438914" cy="884922"/>
      </dsp:txXfrm>
    </dsp:sp>
    <dsp:sp modelId="{6FEEFD46-B861-4184-A99D-0252E61B2175}">
      <dsp:nvSpPr>
        <dsp:cNvPr id="0" name=""/>
        <dsp:cNvSpPr/>
      </dsp:nvSpPr>
      <dsp:spPr>
        <a:xfrm>
          <a:off x="0" y="3320206"/>
          <a:ext cx="5461000" cy="8849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519DA4-E00D-44DC-9B0E-B8C31C188BC3}">
      <dsp:nvSpPr>
        <dsp:cNvPr id="0" name=""/>
        <dsp:cNvSpPr/>
      </dsp:nvSpPr>
      <dsp:spPr>
        <a:xfrm>
          <a:off x="267689" y="3519313"/>
          <a:ext cx="486707" cy="4867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0314E-1199-4F9C-88C4-C7DA6E5C470F}">
      <dsp:nvSpPr>
        <dsp:cNvPr id="0" name=""/>
        <dsp:cNvSpPr/>
      </dsp:nvSpPr>
      <dsp:spPr>
        <a:xfrm>
          <a:off x="1022085" y="3320206"/>
          <a:ext cx="4438914" cy="884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54" tIns="93654" rIns="93654" bIns="93654" numCol="1" spcCol="1270" anchor="ctr" anchorCtr="0">
          <a:noAutofit/>
        </a:bodyPr>
        <a:lstStyle/>
        <a:p>
          <a:pPr marL="0" lvl="0" indent="0" algn="l" defTabSz="666750">
            <a:lnSpc>
              <a:spcPct val="100000"/>
            </a:lnSpc>
            <a:spcBef>
              <a:spcPct val="0"/>
            </a:spcBef>
            <a:spcAft>
              <a:spcPct val="35000"/>
            </a:spcAft>
            <a:buNone/>
          </a:pPr>
          <a:r>
            <a:rPr lang="en-US" sz="1500" b="0" i="0" kern="1200" dirty="0">
              <a:effectLst/>
              <a:latin typeface="-apple-system"/>
            </a:rPr>
            <a:t>Parse the table and convert it into a Pandas data frame</a:t>
          </a:r>
        </a:p>
        <a:p>
          <a:pPr marL="0" lvl="0" indent="0" algn="l" defTabSz="666750">
            <a:lnSpc>
              <a:spcPct val="100000"/>
            </a:lnSpc>
            <a:spcBef>
              <a:spcPct val="0"/>
            </a:spcBef>
            <a:spcAft>
              <a:spcPct val="35000"/>
            </a:spcAft>
            <a:buFont typeface="Arial" panose="020B0604020202020204" pitchFamily="34" charset="0"/>
            <a:buNone/>
          </a:pPr>
          <a:r>
            <a:rPr lang="en-US" sz="1500" kern="1200" dirty="0">
              <a:latin typeface="-apple-system"/>
            </a:rPr>
            <a:t>Exported the results to CSV</a:t>
          </a:r>
          <a:r>
            <a:rPr lang="en-US" sz="1500" kern="1200" dirty="0"/>
            <a:t>.</a:t>
          </a:r>
        </a:p>
      </dsp:txBody>
      <dsp:txXfrm>
        <a:off x="1022085" y="3320206"/>
        <a:ext cx="4438914" cy="8849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10/6/22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996317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99687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177402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093806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70705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76462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996750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02991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bhavyasd/IBM-DataScience-Certificate/blob/main/Applied%20Data%20Science%20Capstone/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bhavyasd/IBM-DataScience-Certificate/blob/main/Applied%20Data%20Science%20Capstone/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bhavyasd/IBM-DataScience-Certificate/blob/main/Applied%20Data%20Science%20Capstone/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havyasd/IBM-DataScience-Certificate/blob/main/Applied%20Data%20Science%20Capstone/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havyasd/IBM-DataScience-Certificate/blob/main/Applied%20Data%20Science%20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bhavyasd/IBM-DataScience-Certificate/blob/main/Applied%20Data%20Science%20Capstone/SpaceX_Machine%20Learning%20Prediction_Part_5.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bhavyasd/IBM-DataScience-Certificate/tree/main/Applied%20Data%20Science%20Capstone"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bhavyasd/IBM-DataScience-Certificate/blob/main/Applied%20Data%20Science%20Capstone/jupyter-labs-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bhavyasd/IBM-DataScience-Certificate/blob/main/Applied%20Data%20Science%20Capstone/jupyter-labs-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Bhavya S </a:t>
            </a:r>
            <a:r>
              <a:rPr lang="en-US" dirty="0" err="1">
                <a:solidFill>
                  <a:schemeClr val="bg2"/>
                </a:solidFill>
                <a:latin typeface="Abadi"/>
                <a:ea typeface="SF Pro" pitchFamily="2" charset="0"/>
                <a:cs typeface="SF Pro" pitchFamily="2" charset="0"/>
              </a:rPr>
              <a:t>Devarakonda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10/04/2022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9259814" cy="4703763"/>
          </a:xfrm>
          <a:prstGeom prst="rect">
            <a:avLst/>
          </a:prstGeom>
        </p:spPr>
        <p:txBody>
          <a:bodyPr/>
          <a:lstStyle/>
          <a:p>
            <a:r>
              <a:rPr lang="en-US" sz="2200" dirty="0">
                <a:solidFill>
                  <a:schemeClr val="accent3">
                    <a:lumMod val="25000"/>
                  </a:schemeClr>
                </a:solidFill>
                <a:latin typeface="Abadi" panose="020B0604020104020204" pitchFamily="34" charset="0"/>
              </a:rPr>
              <a:t>Loaded the Data from CSV and performed Data Analysis.</a:t>
            </a:r>
          </a:p>
          <a:p>
            <a:pPr lvl="1"/>
            <a:r>
              <a:rPr lang="en-US" sz="1800" dirty="0">
                <a:solidFill>
                  <a:schemeClr val="accent3">
                    <a:lumMod val="25000"/>
                  </a:schemeClr>
                </a:solidFill>
                <a:latin typeface="Abadi" panose="020B0604020104020204" pitchFamily="34" charset="0"/>
              </a:rPr>
              <a:t>Identified and calculated the percentage of missing values in each attribute.</a:t>
            </a:r>
          </a:p>
          <a:p>
            <a:pPr lvl="1"/>
            <a:r>
              <a:rPr lang="en-US" sz="1800" dirty="0">
                <a:solidFill>
                  <a:schemeClr val="accent3">
                    <a:lumMod val="25000"/>
                  </a:schemeClr>
                </a:solidFill>
                <a:latin typeface="Abadi" panose="020B0604020104020204" pitchFamily="34" charset="0"/>
              </a:rPr>
              <a:t>Identify the columns that are numerical and categorial</a:t>
            </a:r>
          </a:p>
          <a:p>
            <a:r>
              <a:rPr lang="en-US" sz="2200" dirty="0">
                <a:solidFill>
                  <a:schemeClr val="accent3">
                    <a:lumMod val="25000"/>
                  </a:schemeClr>
                </a:solidFill>
                <a:latin typeface="Abadi" panose="020B0604020104020204" pitchFamily="34" charset="0"/>
              </a:rPr>
              <a:t>Determined the number of Launch Sites as each launch aims to a dedicated orbit. Review GITURL for the orbit information</a:t>
            </a:r>
          </a:p>
          <a:p>
            <a:r>
              <a:rPr lang="en-US" sz="2200" dirty="0">
                <a:solidFill>
                  <a:schemeClr val="accent3">
                    <a:lumMod val="25000"/>
                  </a:schemeClr>
                </a:solidFill>
                <a:latin typeface="Abadi" panose="020B0604020104020204" pitchFamily="34" charset="0"/>
              </a:rPr>
              <a:t>Used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 method to determine the number of occurrence of each orbit, occurrence of landing outcome per orbit type</a:t>
            </a:r>
          </a:p>
          <a:p>
            <a:r>
              <a:rPr lang="en-US" sz="2200" dirty="0">
                <a:solidFill>
                  <a:schemeClr val="accent3">
                    <a:lumMod val="25000"/>
                  </a:schemeClr>
                </a:solidFill>
                <a:latin typeface="Abadi" panose="020B0604020104020204" pitchFamily="34" charset="0"/>
              </a:rPr>
              <a:t>Created a landing outcome column based on the outcome of the landing, 0 if bad, 1 if landing is successful </a:t>
            </a:r>
          </a:p>
          <a:p>
            <a:r>
              <a:rPr lang="en-US" sz="2200" dirty="0">
                <a:solidFill>
                  <a:schemeClr val="accent3">
                    <a:lumMod val="25000"/>
                  </a:schemeClr>
                </a:solidFill>
                <a:latin typeface="Abadi" panose="020B0604020104020204" pitchFamily="34" charset="0"/>
              </a:rPr>
              <a:t>Git Repo: </a:t>
            </a:r>
            <a:r>
              <a:rPr lang="en-US" sz="1600" dirty="0">
                <a:solidFill>
                  <a:schemeClr val="accent3">
                    <a:lumMod val="25000"/>
                  </a:schemeClr>
                </a:solidFill>
                <a:latin typeface="Abadi" panose="020B0604020104020204" pitchFamily="34" charset="0"/>
                <a:hlinkClick r:id="rId4"/>
              </a:rPr>
              <a:t>https://github.com/bhavyasd/IBM-DataScience-Certificate/blob/main/Applied%20Data%20Science%20Capstone/labs-jupyter-spacex-Data%20wrangling.ipynb</a:t>
            </a:r>
            <a:endParaRPr lang="en-US" sz="16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1175"/>
            <a:ext cx="9745588" cy="468578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a:t>
            </a:r>
          </a:p>
          <a:p>
            <a:pPr lvl="1">
              <a:lnSpc>
                <a:spcPct val="100000"/>
              </a:lnSpc>
              <a:spcBef>
                <a:spcPts val="1400"/>
              </a:spcBef>
            </a:pPr>
            <a:r>
              <a:rPr lang="en-US" sz="1800" dirty="0" err="1">
                <a:solidFill>
                  <a:schemeClr val="accent3">
                    <a:lumMod val="25000"/>
                  </a:schemeClr>
                </a:solidFill>
                <a:latin typeface="Abadi"/>
              </a:rPr>
              <a:t>CatPlot</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Scatter Plot</a:t>
            </a:r>
          </a:p>
          <a:p>
            <a:pPr lvl="1">
              <a:lnSpc>
                <a:spcPct val="100000"/>
              </a:lnSpc>
              <a:spcBef>
                <a:spcPts val="1400"/>
              </a:spcBef>
            </a:pPr>
            <a:r>
              <a:rPr lang="en-US" sz="1800" dirty="0">
                <a:solidFill>
                  <a:schemeClr val="accent3">
                    <a:lumMod val="25000"/>
                  </a:schemeClr>
                </a:solidFill>
                <a:latin typeface="Abadi"/>
              </a:rPr>
              <a:t>Bar Chart</a:t>
            </a:r>
            <a:endParaRPr lang="en-US" sz="1600" dirty="0">
              <a:solidFill>
                <a:schemeClr val="accent3">
                  <a:lumMod val="25000"/>
                </a:schemeClr>
              </a:solidFill>
              <a:latin typeface="Abadi"/>
            </a:endParaRPr>
          </a:p>
          <a:p>
            <a:pPr>
              <a:lnSpc>
                <a:spcPct val="100000"/>
              </a:lnSpc>
              <a:spcBef>
                <a:spcPts val="1400"/>
              </a:spcBef>
            </a:pPr>
            <a:r>
              <a:rPr lang="en-US" sz="2400" dirty="0">
                <a:solidFill>
                  <a:schemeClr val="accent3">
                    <a:lumMod val="25000"/>
                  </a:schemeClr>
                </a:solidFill>
                <a:latin typeface="Abadi"/>
              </a:rPr>
              <a:t>These chart have been plotted to visualize and obtain insights from the data and to perform feature engineering</a:t>
            </a:r>
          </a:p>
          <a:p>
            <a:pPr>
              <a:lnSpc>
                <a:spcPct val="100000"/>
              </a:lnSpc>
              <a:spcBef>
                <a:spcPts val="1400"/>
              </a:spcBef>
            </a:pPr>
            <a:r>
              <a:rPr lang="en-US" sz="2400" dirty="0">
                <a:solidFill>
                  <a:schemeClr val="accent3">
                    <a:lumMod val="25000"/>
                  </a:schemeClr>
                </a:solidFill>
                <a:latin typeface="Abadi"/>
              </a:rPr>
              <a:t>Applied on hot encoding to create dummy variables to the categorical columns </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 repo: </a:t>
            </a:r>
            <a:r>
              <a:rPr lang="en-US" sz="1800" dirty="0">
                <a:hlinkClick r:id="rId4"/>
              </a:rPr>
              <a:t>https://github.com/bhavyasd/IBM-DataScience-Certificate/blob/main/Applied%20Data%20Science%20Capstone/jupyter-labs-eda-dataviz.ipynb</a:t>
            </a:r>
            <a:endParaRPr lang="en-US" sz="1800" dirty="0"/>
          </a:p>
          <a:p>
            <a:pPr>
              <a:lnSpc>
                <a:spcPct val="100000"/>
              </a:lnSpc>
              <a:spcBef>
                <a:spcPts val="1400"/>
              </a:spcBef>
            </a:pPr>
            <a:endParaRPr lang="en-US" dirty="0"/>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6206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Performed the following SQL commands:</a:t>
            </a:r>
          </a:p>
          <a:p>
            <a:pPr lvl="1">
              <a:lnSpc>
                <a:spcPct val="100000"/>
              </a:lnSpc>
              <a:spcBef>
                <a:spcPts val="0"/>
              </a:spcBef>
              <a:defRPr/>
            </a:pPr>
            <a:r>
              <a:rPr lang="en-US" sz="1200" i="0" dirty="0">
                <a:effectLst/>
              </a:rPr>
              <a:t>Display the names of the unique launch sites in the space mission</a:t>
            </a:r>
          </a:p>
          <a:p>
            <a:pPr lvl="1">
              <a:lnSpc>
                <a:spcPct val="100000"/>
              </a:lnSpc>
              <a:spcBef>
                <a:spcPts val="0"/>
              </a:spcBef>
              <a:defRPr/>
            </a:pPr>
            <a:r>
              <a:rPr lang="en-US" sz="1200" i="0" dirty="0">
                <a:effectLst/>
              </a:rPr>
              <a:t>Display 5 records where launch sites begin with the string 'CCA'</a:t>
            </a:r>
          </a:p>
          <a:p>
            <a:pPr lvl="1">
              <a:lnSpc>
                <a:spcPct val="100000"/>
              </a:lnSpc>
              <a:spcBef>
                <a:spcPts val="0"/>
              </a:spcBef>
              <a:defRPr/>
            </a:pPr>
            <a:r>
              <a:rPr lang="en-US" sz="1200" i="0" dirty="0">
                <a:effectLst/>
              </a:rPr>
              <a:t>Display the total payload mass carried by boosters launched by NASA (CRS)</a:t>
            </a:r>
          </a:p>
          <a:p>
            <a:pPr lvl="1">
              <a:lnSpc>
                <a:spcPct val="100000"/>
              </a:lnSpc>
              <a:spcBef>
                <a:spcPts val="0"/>
              </a:spcBef>
              <a:defRPr/>
            </a:pPr>
            <a:r>
              <a:rPr lang="en-US" sz="1200" i="0" dirty="0">
                <a:effectLst/>
              </a:rPr>
              <a:t>Display average payload mass carried by booster version F9 v1.1</a:t>
            </a:r>
          </a:p>
          <a:p>
            <a:pPr lvl="1">
              <a:lnSpc>
                <a:spcPct val="100000"/>
              </a:lnSpc>
              <a:spcBef>
                <a:spcPts val="0"/>
              </a:spcBef>
              <a:defRPr/>
            </a:pPr>
            <a:r>
              <a:rPr lang="en-US" sz="1200" i="0" dirty="0">
                <a:effectLst/>
              </a:rPr>
              <a:t>List the date when the first successful landing outcome in ground pad was achieved.</a:t>
            </a:r>
          </a:p>
          <a:p>
            <a:pPr lvl="1">
              <a:lnSpc>
                <a:spcPct val="100000"/>
              </a:lnSpc>
              <a:spcBef>
                <a:spcPts val="0"/>
              </a:spcBef>
              <a:defRPr/>
            </a:pPr>
            <a:r>
              <a:rPr lang="en-US" sz="1200" i="0" dirty="0">
                <a:effectLst/>
              </a:rPr>
              <a:t>List the names of the boosters which have success in drone ship and have payload mass greater than 4000 but less than 6000</a:t>
            </a:r>
          </a:p>
          <a:p>
            <a:pPr lvl="1">
              <a:lnSpc>
                <a:spcPct val="100000"/>
              </a:lnSpc>
              <a:spcBef>
                <a:spcPts val="0"/>
              </a:spcBef>
              <a:defRPr/>
            </a:pPr>
            <a:r>
              <a:rPr lang="en-US" sz="1200" i="0" dirty="0">
                <a:effectLst/>
              </a:rPr>
              <a:t>List the total number of successful and failure mission outcomes</a:t>
            </a:r>
          </a:p>
          <a:p>
            <a:pPr lvl="1">
              <a:lnSpc>
                <a:spcPct val="100000"/>
              </a:lnSpc>
              <a:spcBef>
                <a:spcPts val="0"/>
              </a:spcBef>
              <a:defRPr/>
            </a:pPr>
            <a:r>
              <a:rPr lang="en-US" sz="1200" i="0" dirty="0">
                <a:effectLst/>
              </a:rPr>
              <a:t>List the names of the </a:t>
            </a:r>
            <a:r>
              <a:rPr lang="en-US" sz="1200" i="0" dirty="0" err="1">
                <a:effectLst/>
              </a:rPr>
              <a:t>booster_versions</a:t>
            </a:r>
            <a:r>
              <a:rPr lang="en-US" sz="1200" i="0" dirty="0">
                <a:effectLst/>
              </a:rPr>
              <a:t> which have carried the maximum payload mass. Use a subquery</a:t>
            </a:r>
          </a:p>
          <a:p>
            <a:pPr lvl="1">
              <a:lnSpc>
                <a:spcPct val="100000"/>
              </a:lnSpc>
              <a:spcBef>
                <a:spcPts val="0"/>
              </a:spcBef>
              <a:defRPr/>
            </a:pPr>
            <a:r>
              <a:rPr lang="en-US" sz="1200" i="0" dirty="0">
                <a:effectLst/>
              </a:rPr>
              <a:t>List the records which will display the month names, failure landing outcomes in drone ship ,booster versions, </a:t>
            </a:r>
            <a:r>
              <a:rPr lang="en-US" sz="1200" i="0" dirty="0" err="1">
                <a:effectLst/>
              </a:rPr>
              <a:t>launch_site</a:t>
            </a:r>
            <a:r>
              <a:rPr lang="en-US" sz="1200" i="0" dirty="0">
                <a:effectLst/>
              </a:rPr>
              <a:t> for the months in year 2015.</a:t>
            </a:r>
          </a:p>
          <a:p>
            <a:pPr lvl="1">
              <a:lnSpc>
                <a:spcPct val="100000"/>
              </a:lnSpc>
              <a:spcBef>
                <a:spcPts val="0"/>
              </a:spcBef>
              <a:defRPr/>
            </a:pPr>
            <a:r>
              <a:rPr lang="en-US" sz="1200" i="0" dirty="0">
                <a:effectLst/>
              </a:rPr>
              <a:t>Rank the count of successful </a:t>
            </a:r>
            <a:r>
              <a:rPr lang="en-US" sz="1200" i="0" dirty="0" err="1">
                <a:effectLst/>
              </a:rPr>
              <a:t>landing_outcomes</a:t>
            </a:r>
            <a:r>
              <a:rPr lang="en-US" sz="1200" i="0" dirty="0">
                <a:effectLst/>
              </a:rPr>
              <a:t> between the date 04-06-2010 and 20-03-2017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 repo: </a:t>
            </a:r>
            <a:r>
              <a:rPr lang="en-US" sz="1600" dirty="0">
                <a:solidFill>
                  <a:schemeClr val="accent3">
                    <a:lumMod val="25000"/>
                  </a:schemeClr>
                </a:solidFill>
                <a:latin typeface="Abadi" panose="020B0604020104020204" pitchFamily="34" charset="0"/>
                <a:hlinkClick r:id="rId4"/>
              </a:rPr>
              <a:t>https://github.com/bhavyasd/IBM-DataScience-Certificate/blob/main/Applied%20Data%20Science%20Capstone/jupyter-labs-eda-sql-coursera_sqllite.ipynb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circles and markers to each launch site and lines to determine proximity limits for each site from coast, railroad, highway and cities</a:t>
            </a:r>
          </a:p>
          <a:p>
            <a:pPr>
              <a:lnSpc>
                <a:spcPct val="100000"/>
              </a:lnSpc>
              <a:spcBef>
                <a:spcPts val="1400"/>
              </a:spcBef>
            </a:pPr>
            <a:r>
              <a:rPr lang="en-US" sz="2200" dirty="0">
                <a:solidFill>
                  <a:schemeClr val="accent3">
                    <a:lumMod val="25000"/>
                  </a:schemeClr>
                </a:solidFill>
                <a:latin typeface="Abadi" panose="020B0604020104020204" pitchFamily="34" charset="0"/>
              </a:rPr>
              <a:t>We wanted to determine if launch success rate is depended on the location and the proximities of a launch site i.e., the initial position of the rocket trajectories. We’ve observed that all launch sites are closed to the coast.</a:t>
            </a:r>
          </a:p>
          <a:p>
            <a:pPr>
              <a:lnSpc>
                <a:spcPct val="100000"/>
              </a:lnSpc>
              <a:spcBef>
                <a:spcPts val="1400"/>
              </a:spcBef>
            </a:pPr>
            <a:r>
              <a:rPr lang="en-US" sz="2200" dirty="0">
                <a:solidFill>
                  <a:schemeClr val="accent3">
                    <a:lumMod val="25000"/>
                  </a:schemeClr>
                </a:solidFill>
                <a:latin typeface="Abadi" panose="020B0604020104020204" pitchFamily="34" charset="0"/>
              </a:rPr>
              <a:t>Git repo: </a:t>
            </a:r>
            <a:r>
              <a:rPr lang="en-US" sz="1600" dirty="0">
                <a:solidFill>
                  <a:schemeClr val="accent3">
                    <a:lumMod val="25000"/>
                  </a:schemeClr>
                </a:solidFill>
                <a:latin typeface="Abadi" panose="020B0604020104020204" pitchFamily="34" charset="0"/>
                <a:hlinkClick r:id="rId3"/>
              </a:rPr>
              <a:t>https://github.com/bhavyasd/IBM-DataScience-Certificate/blob/main/Applied%20Data%20Science%20Capstone/lab_jupyter_launch_site_location.ipynb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dropdown for launch sites and slider for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Used pie chart to display the success rate for all launch sites and also specific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plot using Payload range slider and site selected from the dropdown to visualize payload mass vs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Git repo: </a:t>
            </a:r>
            <a:r>
              <a:rPr lang="en-US" sz="1600" dirty="0">
                <a:solidFill>
                  <a:schemeClr val="accent3">
                    <a:lumMod val="25000"/>
                  </a:schemeClr>
                </a:solidFill>
                <a:latin typeface="Abadi" panose="020B0604020104020204" pitchFamily="34" charset="0"/>
                <a:hlinkClick r:id="rId3"/>
              </a:rPr>
              <a:t>https://github.com/bhavyasd/IBM-DataScience-Certificate/blob/main/Applied%20Data%20Science%20Capstone/spacex_dash_app.py</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Imported Libraries and Defined </a:t>
            </a:r>
            <a:r>
              <a:rPr lang="en-US" sz="2200" dirty="0" err="1">
                <a:solidFill>
                  <a:schemeClr val="accent3">
                    <a:lumMod val="25000"/>
                  </a:schemeClr>
                </a:solidFill>
                <a:latin typeface="Abadi" panose="020B0604020104020204" pitchFamily="34" charset="0"/>
              </a:rPr>
              <a:t>Auxillary</a:t>
            </a:r>
            <a:r>
              <a:rPr lang="en-US" sz="2200" dirty="0">
                <a:solidFill>
                  <a:schemeClr val="accent3">
                    <a:lumMod val="25000"/>
                  </a:schemeClr>
                </a:solidFill>
                <a:latin typeface="Abadi" panose="020B0604020104020204" pitchFamily="34" charset="0"/>
              </a:rPr>
              <a:t> functions, loaded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created a class column with 0s and 1s</a:t>
            </a:r>
          </a:p>
          <a:p>
            <a:pPr>
              <a:lnSpc>
                <a:spcPct val="100000"/>
              </a:lnSpc>
              <a:spcBef>
                <a:spcPts val="1400"/>
              </a:spcBef>
            </a:pPr>
            <a:r>
              <a:rPr lang="en-US" sz="2200" dirty="0">
                <a:solidFill>
                  <a:schemeClr val="accent3">
                    <a:lumMod val="25000"/>
                  </a:schemeClr>
                </a:solidFill>
                <a:latin typeface="Abadi" panose="020B0604020104020204" pitchFamily="34" charset="0"/>
              </a:rPr>
              <a:t>Normalized the data for better analysis, split test and train data sets. The training data is divided into validation data, a second set used for training data; then the models are trained and hyperparameters are selected using the function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Performed Analysis using estimators, parameters for different models – we used Logistic Regression, Support Vector Machine, Decision Tree Classifier, K-Nearest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Plotted confusion matrix to compare the predicted vs actual values.</a:t>
            </a:r>
          </a:p>
          <a:p>
            <a:pPr>
              <a:lnSpc>
                <a:spcPct val="100000"/>
              </a:lnSpc>
              <a:spcBef>
                <a:spcPts val="1400"/>
              </a:spcBef>
            </a:pPr>
            <a:r>
              <a:rPr lang="en-US" sz="2200" dirty="0">
                <a:solidFill>
                  <a:schemeClr val="accent3">
                    <a:lumMod val="25000"/>
                  </a:schemeClr>
                </a:solidFill>
                <a:latin typeface="Abadi" panose="020B0604020104020204" pitchFamily="34" charset="0"/>
              </a:rPr>
              <a:t>Git repo: </a:t>
            </a:r>
            <a:r>
              <a:rPr lang="en-US" sz="1700" dirty="0">
                <a:solidFill>
                  <a:schemeClr val="accent3">
                    <a:lumMod val="25000"/>
                  </a:schemeClr>
                </a:solidFill>
                <a:latin typeface="Abadi" panose="020B0604020104020204" pitchFamily="34" charset="0"/>
                <a:hlinkClick r:id="rId4"/>
              </a:rPr>
              <a:t>https://github.com/bhavyasd/IBM-DataScience-Certificate/blob/main/Applied%20Data%20Science%20Capstone/SpaceX_Machine%20Learning%20Prediction_Part_5.ipynb</a:t>
            </a:r>
            <a:endParaRPr lang="en-US" sz="17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endParaRPr lang="en-US" dirty="0">
              <a:solidFill>
                <a:srgbClr val="0B49CB"/>
              </a:solidFill>
              <a:latin typeface="Abad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Exploratory Data Analysis Results</a:t>
            </a:r>
            <a:endParaRPr lang="en-US" dirty="0">
              <a:solidFill>
                <a:srgbClr val="0B49CB"/>
              </a:solidFill>
            </a:endParaRPr>
          </a:p>
        </p:txBody>
      </p:sp>
      <p:pic>
        <p:nvPicPr>
          <p:cNvPr id="5" name="Picture 4" descr="Graphical user interface, application&#10;&#10;Description automatically generated">
            <a:extLst>
              <a:ext uri="{FF2B5EF4-FFF2-40B4-BE49-F238E27FC236}">
                <a16:creationId xmlns:a16="http://schemas.microsoft.com/office/drawing/2014/main" id="{5DA0B3E4-4905-71E4-2230-13ED670EBFEF}"/>
              </a:ext>
            </a:extLst>
          </p:cNvPr>
          <p:cNvPicPr>
            <a:picLocks noChangeAspect="1"/>
          </p:cNvPicPr>
          <p:nvPr/>
        </p:nvPicPr>
        <p:blipFill>
          <a:blip r:embed="rId4"/>
          <a:stretch>
            <a:fillRect/>
          </a:stretch>
        </p:blipFill>
        <p:spPr>
          <a:xfrm>
            <a:off x="942371" y="2239175"/>
            <a:ext cx="10515601" cy="4188036"/>
          </a:xfrm>
          <a:prstGeom prst="rect">
            <a:avLst/>
          </a:prstGeom>
          <a:effectLst/>
        </p:spPr>
      </p:pic>
      <p:sp>
        <p:nvSpPr>
          <p:cNvPr id="6" name="TextBox 5">
            <a:extLst>
              <a:ext uri="{FF2B5EF4-FFF2-40B4-BE49-F238E27FC236}">
                <a16:creationId xmlns:a16="http://schemas.microsoft.com/office/drawing/2014/main" id="{EA757F48-7327-1FE5-64EE-4D5250A0F858}"/>
              </a:ext>
            </a:extLst>
          </p:cNvPr>
          <p:cNvSpPr txBox="1"/>
          <p:nvPr/>
        </p:nvSpPr>
        <p:spPr>
          <a:xfrm>
            <a:off x="1477108" y="1617785"/>
            <a:ext cx="6874254" cy="369332"/>
          </a:xfrm>
          <a:prstGeom prst="rect">
            <a:avLst/>
          </a:prstGeom>
          <a:noFill/>
        </p:spPr>
        <p:txBody>
          <a:bodyPr wrap="none" rtlCol="0">
            <a:spAutoFit/>
          </a:bodyPr>
          <a:lstStyle/>
          <a:p>
            <a:pPr marL="457200" lvl="1">
              <a:buFont typeface="Arial" panose="020B0604020202020204" pitchFamily="34" charset="0"/>
              <a:buChar char="•"/>
            </a:pPr>
            <a:r>
              <a:rPr lang="en-US" sz="1800" dirty="0">
                <a:solidFill>
                  <a:schemeClr val="tx1"/>
                </a:solidFill>
                <a:latin typeface="+mn-lt"/>
              </a:rPr>
              <a:t>Observed that the success rate kept increasing from 2013 to 2020</a:t>
            </a:r>
          </a:p>
        </p:txBody>
      </p:sp>
    </p:spTree>
    <p:extLst>
      <p:ext uri="{BB962C8B-B14F-4D97-AF65-F5344CB8AC3E}">
        <p14:creationId xmlns:p14="http://schemas.microsoft.com/office/powerpoint/2010/main" val="405158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Interactive Analytics Results</a:t>
            </a:r>
            <a:endParaRPr lang="en-US" dirty="0">
              <a:solidFill>
                <a:srgbClr val="0B49CB"/>
              </a:solidFill>
            </a:endParaRPr>
          </a:p>
        </p:txBody>
      </p:sp>
      <p:pic>
        <p:nvPicPr>
          <p:cNvPr id="3" name="Picture 2" descr="Chart, application&#10;&#10;Description automatically generated">
            <a:extLst>
              <a:ext uri="{FF2B5EF4-FFF2-40B4-BE49-F238E27FC236}">
                <a16:creationId xmlns:a16="http://schemas.microsoft.com/office/drawing/2014/main" id="{C63B3D61-6756-7C0D-35C2-FF6002ED7298}"/>
              </a:ext>
            </a:extLst>
          </p:cNvPr>
          <p:cNvPicPr>
            <a:picLocks noChangeAspect="1"/>
          </p:cNvPicPr>
          <p:nvPr/>
        </p:nvPicPr>
        <p:blipFill>
          <a:blip r:embed="rId4"/>
          <a:stretch>
            <a:fillRect/>
          </a:stretch>
        </p:blipFill>
        <p:spPr>
          <a:xfrm>
            <a:off x="942371" y="1544486"/>
            <a:ext cx="10343239" cy="4760594"/>
          </a:xfrm>
          <a:prstGeom prst="rect">
            <a:avLst/>
          </a:prstGeom>
        </p:spPr>
      </p:pic>
    </p:spTree>
    <p:extLst>
      <p:ext uri="{BB962C8B-B14F-4D97-AF65-F5344CB8AC3E}">
        <p14:creationId xmlns:p14="http://schemas.microsoft.com/office/powerpoint/2010/main" val="360523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Results</a:t>
            </a:r>
            <a:endParaRPr lang="en-US" dirty="0">
              <a:solidFill>
                <a:srgbClr val="0B49CB"/>
              </a:solidFill>
            </a:endParaRPr>
          </a:p>
        </p:txBody>
      </p:sp>
      <p:pic>
        <p:nvPicPr>
          <p:cNvPr id="6" name="Picture 5" descr="Chart, bar chart, histogram&#10;&#10;Description automatically generated">
            <a:extLst>
              <a:ext uri="{FF2B5EF4-FFF2-40B4-BE49-F238E27FC236}">
                <a16:creationId xmlns:a16="http://schemas.microsoft.com/office/drawing/2014/main" id="{DFDC0EF3-5197-E452-A6AA-BE7C7E450250}"/>
              </a:ext>
            </a:extLst>
          </p:cNvPr>
          <p:cNvPicPr>
            <a:picLocks noChangeAspect="1"/>
          </p:cNvPicPr>
          <p:nvPr/>
        </p:nvPicPr>
        <p:blipFill>
          <a:blip r:embed="rId4"/>
          <a:stretch>
            <a:fillRect/>
          </a:stretch>
        </p:blipFill>
        <p:spPr>
          <a:xfrm>
            <a:off x="770012" y="1758949"/>
            <a:ext cx="4669496" cy="4266623"/>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B7E0E373-280A-F9D4-580D-09CFB031D79B}"/>
              </a:ext>
            </a:extLst>
          </p:cNvPr>
          <p:cNvPicPr>
            <a:picLocks noChangeAspect="1"/>
          </p:cNvPicPr>
          <p:nvPr/>
        </p:nvPicPr>
        <p:blipFill>
          <a:blip r:embed="rId5"/>
          <a:stretch>
            <a:fillRect/>
          </a:stretch>
        </p:blipFill>
        <p:spPr>
          <a:xfrm>
            <a:off x="6096001" y="1758950"/>
            <a:ext cx="5062414" cy="3797788"/>
          </a:xfrm>
          <a:prstGeom prst="rect">
            <a:avLst/>
          </a:prstGeom>
        </p:spPr>
      </p:pic>
    </p:spTree>
    <p:extLst>
      <p:ext uri="{BB962C8B-B14F-4D97-AF65-F5344CB8AC3E}">
        <p14:creationId xmlns:p14="http://schemas.microsoft.com/office/powerpoint/2010/main" val="968149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2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marL="285750"/>
            <a:r>
              <a:rPr lang="en-US" sz="2000" dirty="0"/>
              <a:t>We can observe that the Launch Site CCAFS SLC-40 has more launches compared to other sites. We observe the launches to be more successful as the flight number increases.</a:t>
            </a:r>
          </a:p>
          <a:p>
            <a:pPr marL="285750"/>
            <a:r>
              <a:rPr lang="en-US" sz="2000" dirty="0"/>
              <a:t>Launch Site VAFB-SLC has relatively less failure compared to the other two</a:t>
            </a:r>
          </a:p>
          <a:p>
            <a:pPr marL="0">
              <a:spcBef>
                <a:spcPts val="1400"/>
              </a:spcBef>
            </a:pPr>
            <a:endParaRPr lang="en-US" sz="2000" dirty="0"/>
          </a:p>
        </p:txBody>
      </p:sp>
      <p:sp>
        <p:nvSpPr>
          <p:cNvPr id="28" name="Rectangle 2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with low confidence">
            <a:extLst>
              <a:ext uri="{FF2B5EF4-FFF2-40B4-BE49-F238E27FC236}">
                <a16:creationId xmlns:a16="http://schemas.microsoft.com/office/drawing/2014/main" id="{74E6EFD2-3369-B5A2-1635-2241FAAA4871}"/>
              </a:ext>
            </a:extLst>
          </p:cNvPr>
          <p:cNvPicPr>
            <a:picLocks noChangeAspect="1"/>
          </p:cNvPicPr>
          <p:nvPr/>
        </p:nvPicPr>
        <p:blipFill>
          <a:blip r:embed="rId2"/>
          <a:stretch>
            <a:fillRect/>
          </a:stretch>
        </p:blipFill>
        <p:spPr>
          <a:xfrm>
            <a:off x="5405862" y="2095600"/>
            <a:ext cx="6019331" cy="2663554"/>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20</a:t>
            </a:fld>
            <a:endParaRPr lang="en-US" sz="1200">
              <a:solidFill>
                <a:srgbClr val="303030"/>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We can observe Payload Vs. Launch Site scatter point chart you will find for the VAFB-SLC launch site there are no rockets launched for heavypayload mass(greater than 10000</a:t>
            </a:r>
            <a:r>
              <a:rPr lang="en-US" sz="2000" b="0" i="0">
                <a:effectLst/>
              </a:rPr>
              <a:t>).</a:t>
            </a:r>
            <a:endParaRPr lang="en-US" sz="20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F1790D3A-818B-594D-E262-5C0542B9CC3A}"/>
              </a:ext>
            </a:extLst>
          </p:cNvPr>
          <p:cNvPicPr>
            <a:picLocks noChangeAspect="1"/>
          </p:cNvPicPr>
          <p:nvPr/>
        </p:nvPicPr>
        <p:blipFill>
          <a:blip r:embed="rId2"/>
          <a:stretch>
            <a:fillRect/>
          </a:stretch>
        </p:blipFill>
        <p:spPr>
          <a:xfrm>
            <a:off x="5405862" y="1034693"/>
            <a:ext cx="6019331" cy="4785367"/>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21</a:t>
            </a:fld>
            <a:endParaRPr lang="en-US" sz="1200">
              <a:solidFill>
                <a:srgbClr val="303030"/>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endParaRPr lang="en-US" sz="2000" dirty="0"/>
          </a:p>
          <a:p>
            <a:pPr>
              <a:spcBef>
                <a:spcPts val="1400"/>
              </a:spcBef>
            </a:pPr>
            <a:r>
              <a:rPr lang="en-US" sz="2000" dirty="0"/>
              <a:t>From the bar chart we observe that the orbits ES-L1, GEO, HEO, SSO, VLEO have a highest success rate.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3B8EA62B-7166-FC0F-F37D-2D8F8DF5AD5A}"/>
              </a:ext>
            </a:extLst>
          </p:cNvPr>
          <p:cNvPicPr>
            <a:picLocks noChangeAspect="1"/>
          </p:cNvPicPr>
          <p:nvPr/>
        </p:nvPicPr>
        <p:blipFill>
          <a:blip r:embed="rId2"/>
          <a:stretch>
            <a:fillRect/>
          </a:stretch>
        </p:blipFill>
        <p:spPr>
          <a:xfrm>
            <a:off x="5405862" y="914307"/>
            <a:ext cx="6019331" cy="5026140"/>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22</a:t>
            </a:fld>
            <a:endParaRPr lang="en-US" sz="1200">
              <a:solidFill>
                <a:srgbClr val="303030"/>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We observe that in the LEO orbit the Success appears related to the number of flights; on the other hand, there seems to be no relationship between flight number when in GTO orbit</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09B0F110-EFEC-B0B7-AF75-284F00013FF8}"/>
              </a:ext>
            </a:extLst>
          </p:cNvPr>
          <p:cNvPicPr>
            <a:picLocks noChangeAspect="1"/>
          </p:cNvPicPr>
          <p:nvPr/>
        </p:nvPicPr>
        <p:blipFill>
          <a:blip r:embed="rId2"/>
          <a:stretch>
            <a:fillRect/>
          </a:stretch>
        </p:blipFill>
        <p:spPr>
          <a:xfrm>
            <a:off x="5405862" y="982024"/>
            <a:ext cx="6019331" cy="4890705"/>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23</a:t>
            </a:fld>
            <a:endParaRPr lang="en-US" sz="1200">
              <a:solidFill>
                <a:srgbClr val="303030"/>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endParaRPr lang="en-US" sz="2000" dirty="0"/>
          </a:p>
          <a:p>
            <a:pPr algn="l"/>
            <a:r>
              <a:rPr lang="en-US" sz="2000" dirty="0"/>
              <a:t>We observe that with heavy payloads the successful landing or positive landing rate is more for Polar, LEO and ISS.</a:t>
            </a:r>
          </a:p>
          <a:p>
            <a:pPr algn="l"/>
            <a:r>
              <a:rPr lang="en-US" sz="2000" dirty="0"/>
              <a:t>However, for GTO we cannot distinguish this well as both positive landing rate and negative landing(unsuccessful mission) are both there here</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87A8AD19-617E-06D9-9EA8-96D27228FEC7}"/>
              </a:ext>
            </a:extLst>
          </p:cNvPr>
          <p:cNvPicPr>
            <a:picLocks noChangeAspect="1"/>
          </p:cNvPicPr>
          <p:nvPr/>
        </p:nvPicPr>
        <p:blipFill>
          <a:blip r:embed="rId2"/>
          <a:stretch>
            <a:fillRect/>
          </a:stretch>
        </p:blipFill>
        <p:spPr>
          <a:xfrm>
            <a:off x="5405862" y="1147556"/>
            <a:ext cx="6019331" cy="4559642"/>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24</a:t>
            </a:fld>
            <a:endParaRPr lang="en-US" sz="1200">
              <a:solidFill>
                <a:srgbClr val="303030"/>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endParaRPr lang="en-US" sz="2000" dirty="0"/>
          </a:p>
          <a:p>
            <a:pPr>
              <a:spcBef>
                <a:spcPts val="1400"/>
              </a:spcBef>
            </a:pPr>
            <a:endParaRPr lang="en-US" sz="2000" dirty="0"/>
          </a:p>
          <a:p>
            <a:pPr>
              <a:spcBef>
                <a:spcPts val="1400"/>
              </a:spcBef>
            </a:pPr>
            <a:r>
              <a:rPr lang="en-US" sz="2000" dirty="0"/>
              <a:t>We see that the launch success kept increasing since year 2013, with a dip in year 2018.</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line chart&#10;&#10;Description automatically generated">
            <a:extLst>
              <a:ext uri="{FF2B5EF4-FFF2-40B4-BE49-F238E27FC236}">
                <a16:creationId xmlns:a16="http://schemas.microsoft.com/office/drawing/2014/main" id="{89B0E87C-89BD-A3DC-A3A9-57C4C970C305}"/>
              </a:ext>
            </a:extLst>
          </p:cNvPr>
          <p:cNvPicPr>
            <a:picLocks noChangeAspect="1"/>
          </p:cNvPicPr>
          <p:nvPr/>
        </p:nvPicPr>
        <p:blipFill>
          <a:blip r:embed="rId2"/>
          <a:stretch>
            <a:fillRect/>
          </a:stretch>
        </p:blipFill>
        <p:spPr>
          <a:xfrm>
            <a:off x="5405862" y="1388330"/>
            <a:ext cx="6019331" cy="4078094"/>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25</a:t>
            </a:fld>
            <a:endParaRPr lang="en-US" sz="1200">
              <a:solidFill>
                <a:srgbClr val="303030"/>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Find the names of the unique launch sites</a:t>
            </a:r>
          </a:p>
          <a:p>
            <a:pPr>
              <a:spcBef>
                <a:spcPts val="1400"/>
              </a:spcBef>
            </a:pPr>
            <a:r>
              <a:rPr lang="en-US" sz="2000"/>
              <a:t>Present your query result with a short explanation here</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F7D15FD0-0757-1AB2-1757-A622774A7C28}"/>
              </a:ext>
            </a:extLst>
          </p:cNvPr>
          <p:cNvPicPr>
            <a:picLocks noChangeAspect="1"/>
          </p:cNvPicPr>
          <p:nvPr/>
        </p:nvPicPr>
        <p:blipFill>
          <a:blip r:embed="rId2"/>
          <a:stretch>
            <a:fillRect/>
          </a:stretch>
        </p:blipFill>
        <p:spPr>
          <a:xfrm>
            <a:off x="5405862" y="1614053"/>
            <a:ext cx="6019331" cy="3626647"/>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Find 5 records where launch sites begin with `CCA`</a:t>
            </a:r>
          </a:p>
          <a:p>
            <a:pPr>
              <a:spcBef>
                <a:spcPts val="1400"/>
              </a:spcBef>
            </a:pPr>
            <a:r>
              <a:rPr lang="en-US" sz="2000" dirty="0"/>
              <a:t>Present your query result with a short explanation here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with medium confidence">
            <a:extLst>
              <a:ext uri="{FF2B5EF4-FFF2-40B4-BE49-F238E27FC236}">
                <a16:creationId xmlns:a16="http://schemas.microsoft.com/office/drawing/2014/main" id="{3FBD29E4-5C60-7608-BB44-6014C3ED3F89}"/>
              </a:ext>
            </a:extLst>
          </p:cNvPr>
          <p:cNvPicPr>
            <a:picLocks noChangeAspect="1"/>
          </p:cNvPicPr>
          <p:nvPr/>
        </p:nvPicPr>
        <p:blipFill>
          <a:blip r:embed="rId2"/>
          <a:stretch>
            <a:fillRect/>
          </a:stretch>
        </p:blipFill>
        <p:spPr>
          <a:xfrm>
            <a:off x="6444141" y="807593"/>
            <a:ext cx="3942773" cy="5239568"/>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Calculate the total payload carried by boosters from NASA</a:t>
            </a:r>
          </a:p>
          <a:p>
            <a:pPr>
              <a:spcBef>
                <a:spcPts val="1400"/>
              </a:spcBef>
            </a:pPr>
            <a:r>
              <a:rPr lang="en-US" sz="2000"/>
              <a:t>Present your query result with a short explanation here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chat or text message, email&#10;&#10;Description automatically generated">
            <a:extLst>
              <a:ext uri="{FF2B5EF4-FFF2-40B4-BE49-F238E27FC236}">
                <a16:creationId xmlns:a16="http://schemas.microsoft.com/office/drawing/2014/main" id="{3972EC3C-8C27-4ED5-EC0D-0BDBCCD6CE98}"/>
              </a:ext>
            </a:extLst>
          </p:cNvPr>
          <p:cNvPicPr>
            <a:picLocks noChangeAspect="1"/>
          </p:cNvPicPr>
          <p:nvPr/>
        </p:nvPicPr>
        <p:blipFill>
          <a:blip r:embed="rId2"/>
          <a:stretch>
            <a:fillRect/>
          </a:stretch>
        </p:blipFill>
        <p:spPr>
          <a:xfrm>
            <a:off x="5405862" y="1666723"/>
            <a:ext cx="6019331" cy="3521307"/>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28</a:t>
            </a:fld>
            <a:endParaRPr lang="en-US" sz="1200">
              <a:solidFill>
                <a:srgbClr val="303030"/>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Calculate the average payload mass carried by booster version F9 v1.1</a:t>
            </a:r>
          </a:p>
          <a:p>
            <a:pPr>
              <a:spcBef>
                <a:spcPts val="1400"/>
              </a:spcBef>
            </a:pPr>
            <a:r>
              <a:rPr lang="en-US" sz="2000"/>
              <a:t>Present your query result with a short explanation here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01445791-3A9B-6708-8414-B878F1093AEF}"/>
              </a:ext>
            </a:extLst>
          </p:cNvPr>
          <p:cNvPicPr>
            <a:picLocks noChangeAspect="1"/>
          </p:cNvPicPr>
          <p:nvPr/>
        </p:nvPicPr>
        <p:blipFill>
          <a:blip r:embed="rId2"/>
          <a:stretch>
            <a:fillRect/>
          </a:stretch>
        </p:blipFill>
        <p:spPr>
          <a:xfrm>
            <a:off x="5405862" y="1636626"/>
            <a:ext cx="6019331" cy="3581502"/>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29</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0857" y="1534886"/>
            <a:ext cx="10287000" cy="434340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while other providers cost upward of 165 million dollars. Space X cost is relatively less as it reuses the first stage. Our aim in this project is to predict the first stage launch outcome, that helps determine the cost of a launch.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perform the research analysis, we have followed all the standard Data Science methodologies. The business purpose is to determine if an alternate company wants to bid against SpaceX for a rocket launch. Raw Data was collected from the Space X API and Wikipedia using Web Scraping technique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package) and further performed Wrangling and EDA using SQL. Performed Predictive Analysis to build and determine the model accuracy and prediction.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conclusion, we have observed that the landing success rate got better over time and for certain payloads and Launch Sites, the successful landing outcome is more.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Find the dates of the first successful landing outcome on ground pad</a:t>
            </a:r>
          </a:p>
          <a:p>
            <a:pPr>
              <a:spcBef>
                <a:spcPts val="1400"/>
              </a:spcBef>
            </a:pPr>
            <a:r>
              <a:rPr lang="en-US" sz="2000"/>
              <a:t>Present your query result with a short explanation here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ED6379AC-34FA-052F-727E-757481723C1C}"/>
              </a:ext>
            </a:extLst>
          </p:cNvPr>
          <p:cNvPicPr>
            <a:picLocks noChangeAspect="1"/>
          </p:cNvPicPr>
          <p:nvPr/>
        </p:nvPicPr>
        <p:blipFill>
          <a:blip r:embed="rId2"/>
          <a:stretch>
            <a:fillRect/>
          </a:stretch>
        </p:blipFill>
        <p:spPr>
          <a:xfrm>
            <a:off x="5560177" y="807593"/>
            <a:ext cx="5710701" cy="5239568"/>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30</a:t>
            </a:fld>
            <a:endParaRPr lang="en-US" sz="1200">
              <a:solidFill>
                <a:srgbClr val="303030"/>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List the names of boosters which have successfully landed on drone ship and had payload mass greater than 4000 but less than 6000</a:t>
            </a:r>
          </a:p>
          <a:p>
            <a:pPr>
              <a:spcBef>
                <a:spcPts val="1400"/>
              </a:spcBef>
            </a:pPr>
            <a:endParaRPr lang="en-US" sz="2000"/>
          </a:p>
          <a:p>
            <a:pPr>
              <a:spcBef>
                <a:spcPts val="1400"/>
              </a:spcBef>
            </a:pPr>
            <a:r>
              <a:rPr lang="en-US" sz="2000"/>
              <a:t>Present your query result with a short explanation here</a:t>
            </a:r>
          </a:p>
        </p:txBody>
      </p:sp>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C881B299-9F2A-ACDC-2AD6-2A72CE28D8E4}"/>
              </a:ext>
            </a:extLst>
          </p:cNvPr>
          <p:cNvPicPr>
            <a:picLocks noChangeAspect="1"/>
          </p:cNvPicPr>
          <p:nvPr/>
        </p:nvPicPr>
        <p:blipFill>
          <a:blip r:embed="rId2"/>
          <a:stretch>
            <a:fillRect/>
          </a:stretch>
        </p:blipFill>
        <p:spPr>
          <a:xfrm>
            <a:off x="5405862" y="1531288"/>
            <a:ext cx="6019331" cy="3792177"/>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303030"/>
                </a:solidFill>
                <a:latin typeface="+mn-lt"/>
              </a:rPr>
              <a:pPr>
                <a:spcAft>
                  <a:spcPts val="600"/>
                </a:spcAft>
              </a:pPr>
              <a:t>31</a:t>
            </a:fld>
            <a:endParaRPr lang="en-US" sz="1200">
              <a:solidFill>
                <a:srgbClr val="303030"/>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Calculate the total number of successful and failure mission outcomes</a:t>
            </a:r>
          </a:p>
          <a:p>
            <a:pPr>
              <a:spcBef>
                <a:spcPts val="1400"/>
              </a:spcBef>
            </a:pPr>
            <a:r>
              <a:rPr lang="en-US" sz="2000"/>
              <a:t>Present your query result with a short explanation here</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table&#10;&#10;Description automatically generated">
            <a:extLst>
              <a:ext uri="{FF2B5EF4-FFF2-40B4-BE49-F238E27FC236}">
                <a16:creationId xmlns:a16="http://schemas.microsoft.com/office/drawing/2014/main" id="{E852DEE0-4BD2-224B-5054-F01B66AE38D3}"/>
              </a:ext>
            </a:extLst>
          </p:cNvPr>
          <p:cNvPicPr>
            <a:picLocks noChangeAspect="1"/>
          </p:cNvPicPr>
          <p:nvPr/>
        </p:nvPicPr>
        <p:blipFill>
          <a:blip r:embed="rId2"/>
          <a:stretch>
            <a:fillRect/>
          </a:stretch>
        </p:blipFill>
        <p:spPr>
          <a:xfrm>
            <a:off x="5405862" y="891734"/>
            <a:ext cx="6019331" cy="5071285"/>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32</a:t>
            </a:fld>
            <a:endParaRPr lang="en-US" sz="1200">
              <a:solidFill>
                <a:srgbClr val="303030"/>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List the names of the booster which have carried the maximum payload mass</a:t>
            </a:r>
          </a:p>
          <a:p>
            <a:pPr>
              <a:spcBef>
                <a:spcPts val="1400"/>
              </a:spcBef>
            </a:pPr>
            <a:r>
              <a:rPr lang="en-US" sz="2000"/>
              <a:t>Present your query result with a short explanation here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able&#10;&#10;Description automatically generated">
            <a:extLst>
              <a:ext uri="{FF2B5EF4-FFF2-40B4-BE49-F238E27FC236}">
                <a16:creationId xmlns:a16="http://schemas.microsoft.com/office/drawing/2014/main" id="{6F7DB0B1-4BF3-CCD0-4A10-3CD6A77D416E}"/>
              </a:ext>
            </a:extLst>
          </p:cNvPr>
          <p:cNvPicPr>
            <a:picLocks noChangeAspect="1"/>
          </p:cNvPicPr>
          <p:nvPr/>
        </p:nvPicPr>
        <p:blipFill>
          <a:blip r:embed="rId2"/>
          <a:stretch>
            <a:fillRect/>
          </a:stretch>
        </p:blipFill>
        <p:spPr>
          <a:xfrm>
            <a:off x="6260756" y="807593"/>
            <a:ext cx="4309543" cy="5239568"/>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33</a:t>
            </a:fld>
            <a:endParaRPr lang="en-US" sz="1200">
              <a:solidFill>
                <a:srgbClr val="303030"/>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a:t>List the failed landing_outcomes in drone ship, their booster versions, and launch site names for in year 2015</a:t>
            </a:r>
          </a:p>
          <a:p>
            <a:pPr>
              <a:spcBef>
                <a:spcPts val="1400"/>
              </a:spcBef>
            </a:pPr>
            <a:endParaRPr lang="en-US" sz="2000"/>
          </a:p>
          <a:p>
            <a:pPr>
              <a:spcBef>
                <a:spcPts val="1400"/>
              </a:spcBef>
            </a:pPr>
            <a:r>
              <a:rPr lang="en-US" sz="2000"/>
              <a:t>Present your query result with a short explanation here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960B5442-8270-D2E1-BFF1-3FBCC74DFF17}"/>
              </a:ext>
            </a:extLst>
          </p:cNvPr>
          <p:cNvPicPr>
            <a:picLocks noChangeAspect="1"/>
          </p:cNvPicPr>
          <p:nvPr/>
        </p:nvPicPr>
        <p:blipFill>
          <a:blip r:embed="rId2"/>
          <a:stretch>
            <a:fillRect/>
          </a:stretch>
        </p:blipFill>
        <p:spPr>
          <a:xfrm>
            <a:off x="5405862" y="1892447"/>
            <a:ext cx="6019331" cy="306985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34</a:t>
            </a:fld>
            <a:endParaRPr lang="en-US" sz="1200">
              <a:solidFill>
                <a:srgbClr val="303030"/>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dirty="0">
                <a:solidFill>
                  <a:schemeClr val="tx1"/>
                </a:solidFill>
                <a:latin typeface="+mj-lt"/>
                <a:ea typeface="+mj-ea"/>
                <a:cs typeface="+mj-cs"/>
              </a:rPr>
              <a:t>Rank Landing Outcomes Between 2010-06-04 and 2017-03-20</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6ED29C90-A0B8-0A11-2F01-261A1874CE3E}"/>
              </a:ext>
            </a:extLst>
          </p:cNvPr>
          <p:cNvPicPr>
            <a:picLocks noChangeAspect="1"/>
          </p:cNvPicPr>
          <p:nvPr/>
        </p:nvPicPr>
        <p:blipFill>
          <a:blip r:embed="rId2"/>
          <a:stretch>
            <a:fillRect/>
          </a:stretch>
        </p:blipFill>
        <p:spPr>
          <a:xfrm>
            <a:off x="5405862" y="1869875"/>
            <a:ext cx="6019331" cy="3115004"/>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35</a:t>
            </a:fld>
            <a:endParaRPr lang="en-US" sz="1200">
              <a:solidFill>
                <a:srgbClr val="303030"/>
              </a:solidFill>
              <a:latin typeface="+mn-lt"/>
            </a:endParaRPr>
          </a:p>
        </p:txBody>
      </p:sp>
      <p:sp>
        <p:nvSpPr>
          <p:cNvPr id="2" name="TextBox 1">
            <a:extLst>
              <a:ext uri="{FF2B5EF4-FFF2-40B4-BE49-F238E27FC236}">
                <a16:creationId xmlns:a16="http://schemas.microsoft.com/office/drawing/2014/main" id="{34D31576-54AB-7A4A-286D-4C86D187AC49}"/>
              </a:ext>
            </a:extLst>
          </p:cNvPr>
          <p:cNvSpPr txBox="1"/>
          <p:nvPr/>
        </p:nvSpPr>
        <p:spPr>
          <a:xfrm>
            <a:off x="773723" y="2574388"/>
            <a:ext cx="292608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We can observe that there are a total of 8 successful landing outcomes between 2010 and 2017, where 5 boosters landed on drone ship and 3 on ground pad</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All Launch Sites Map</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‘All launch sites’ location markers on a global map</a:t>
            </a:r>
          </a:p>
          <a:p>
            <a:pPr>
              <a:spcBef>
                <a:spcPts val="1400"/>
              </a:spcBef>
            </a:pPr>
            <a:r>
              <a:rPr lang="en-US" sz="2000" dirty="0"/>
              <a:t>The launch sites are above the equator line and closer to the coast</a:t>
            </a:r>
          </a:p>
          <a:p>
            <a:pPr>
              <a:spcBef>
                <a:spcPts val="1400"/>
              </a:spcBef>
            </a:pPr>
            <a:r>
              <a:rPr lang="en-US" sz="2000" dirty="0"/>
              <a:t>4 launch sites are marked in red</a:t>
            </a:r>
          </a:p>
          <a:p>
            <a:pPr lvl="1">
              <a:spcBef>
                <a:spcPts val="1400"/>
              </a:spcBef>
            </a:pPr>
            <a:r>
              <a:rPr lang="en-US" sz="1600" dirty="0"/>
              <a:t> VAFB on the west coast</a:t>
            </a:r>
          </a:p>
          <a:p>
            <a:pPr lvl="1">
              <a:spcBef>
                <a:spcPts val="1400"/>
              </a:spcBef>
            </a:pPr>
            <a:r>
              <a:rPr lang="en-US" sz="1600" dirty="0"/>
              <a:t>CCA, CCAS, KSLC on the southern coast</a:t>
            </a:r>
          </a:p>
          <a:p>
            <a:endParaRPr lang="en-US" sz="2000" dirty="0"/>
          </a:p>
        </p:txBody>
      </p:sp>
      <p:sp>
        <p:nvSpPr>
          <p:cNvPr id="21" name="Rectangle 2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p&#10;&#10;Description automatically generated">
            <a:extLst>
              <a:ext uri="{FF2B5EF4-FFF2-40B4-BE49-F238E27FC236}">
                <a16:creationId xmlns:a16="http://schemas.microsoft.com/office/drawing/2014/main" id="{66E2657A-0BFD-4879-EE4D-E76E3A243084}"/>
              </a:ext>
            </a:extLst>
          </p:cNvPr>
          <p:cNvPicPr>
            <a:picLocks noChangeAspect="1"/>
          </p:cNvPicPr>
          <p:nvPr/>
        </p:nvPicPr>
        <p:blipFill>
          <a:blip r:embed="rId2"/>
          <a:stretch>
            <a:fillRect/>
          </a:stretch>
        </p:blipFill>
        <p:spPr>
          <a:xfrm>
            <a:off x="5405862" y="1839779"/>
            <a:ext cx="6019331" cy="3175196"/>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37</a:t>
            </a:fld>
            <a:endParaRPr lang="en-US" sz="1200">
              <a:solidFill>
                <a:srgbClr val="303030"/>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648929" y="629266"/>
            <a:ext cx="3505495" cy="162232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Launc</a:t>
            </a:r>
            <a:r>
              <a:rPr lang="en-US" sz="4400" dirty="0">
                <a:solidFill>
                  <a:schemeClr val="tx1"/>
                </a:solidFill>
                <a:latin typeface="+mj-lt"/>
                <a:ea typeface="+mj-ea"/>
                <a:cs typeface="+mj-cs"/>
              </a:rPr>
              <a:t>h Site Markers/Labels</a:t>
            </a:r>
            <a:endParaRPr lang="en-US" sz="4400" kern="12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1900" dirty="0"/>
              <a:t>We observer 10 launch outcomes from west coast launch site and 46 outcomes from the southern coast displayed as a cluster.</a:t>
            </a:r>
          </a:p>
          <a:p>
            <a:pPr>
              <a:spcBef>
                <a:spcPts val="1400"/>
              </a:spcBef>
            </a:pPr>
            <a:r>
              <a:rPr lang="en-US" sz="1900" dirty="0"/>
              <a:t>If we zoom in further, we can also see the launch outcomes</a:t>
            </a:r>
          </a:p>
          <a:p>
            <a:pPr>
              <a:spcBef>
                <a:spcPts val="1400"/>
              </a:spcBef>
            </a:pPr>
            <a:endParaRPr lang="en-US" sz="1900" dirty="0"/>
          </a:p>
        </p:txBody>
      </p:sp>
      <p:sp>
        <p:nvSpPr>
          <p:cNvPr id="34" name="Rectangle 3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p&#10;&#10;Description automatically generated">
            <a:extLst>
              <a:ext uri="{FF2B5EF4-FFF2-40B4-BE49-F238E27FC236}">
                <a16:creationId xmlns:a16="http://schemas.microsoft.com/office/drawing/2014/main" id="{A1E17D0E-AC27-AAE9-1AFF-611B82F68321}"/>
              </a:ext>
            </a:extLst>
          </p:cNvPr>
          <p:cNvPicPr>
            <a:picLocks noChangeAspect="1"/>
          </p:cNvPicPr>
          <p:nvPr/>
        </p:nvPicPr>
        <p:blipFill rotWithShape="1">
          <a:blip r:embed="rId2"/>
          <a:srcRect l="1778" r="1" b="1"/>
          <a:stretch/>
        </p:blipFill>
        <p:spPr>
          <a:xfrm>
            <a:off x="5405862" y="1734438"/>
            <a:ext cx="6019331" cy="3385878"/>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5075537C-CA84-1446-933C-8E9D027F9201}" type="slidenum">
              <a:rPr lang="en-US" sz="1200">
                <a:solidFill>
                  <a:srgbClr val="303030"/>
                </a:solidFill>
                <a:latin typeface="+mn-lt"/>
              </a:rPr>
              <a:pPr>
                <a:lnSpc>
                  <a:spcPct val="90000"/>
                </a:lnSpc>
                <a:spcAft>
                  <a:spcPts val="600"/>
                </a:spcAft>
                <a:defRPr/>
              </a:pPr>
              <a:t>38</a:t>
            </a:fld>
            <a:endParaRPr lang="en-US" sz="1200">
              <a:solidFill>
                <a:srgbClr val="303030"/>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Launch Site Proximities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1700" dirty="0"/>
              <a:t>We observe that Launch sites are closest to the coast and then the railroads</a:t>
            </a:r>
          </a:p>
          <a:p>
            <a:pPr>
              <a:spcBef>
                <a:spcPts val="1400"/>
              </a:spcBef>
            </a:pPr>
            <a:r>
              <a:rPr lang="en-US" sz="1700" dirty="0"/>
              <a:t>The launch sites are little further from a city and a highway </a:t>
            </a:r>
          </a:p>
        </p:txBody>
      </p:sp>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p&#10;&#10;Description automatically generated">
            <a:extLst>
              <a:ext uri="{FF2B5EF4-FFF2-40B4-BE49-F238E27FC236}">
                <a16:creationId xmlns:a16="http://schemas.microsoft.com/office/drawing/2014/main" id="{40EC2F3A-E758-E3C8-61E8-0AB905039A6C}"/>
              </a:ext>
            </a:extLst>
          </p:cNvPr>
          <p:cNvPicPr>
            <a:picLocks noChangeAspect="1"/>
          </p:cNvPicPr>
          <p:nvPr/>
        </p:nvPicPr>
        <p:blipFill rotWithShape="1">
          <a:blip r:embed="rId2"/>
          <a:srcRect b="3017"/>
          <a:stretch/>
        </p:blipFill>
        <p:spPr>
          <a:xfrm>
            <a:off x="5405862" y="1734436"/>
            <a:ext cx="6019331" cy="3385881"/>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5075537C-CA84-1446-933C-8E9D027F9201}" type="slidenum">
              <a:rPr lang="en-US" sz="1200">
                <a:solidFill>
                  <a:srgbClr val="303030"/>
                </a:solidFill>
                <a:latin typeface="+mn-lt"/>
              </a:rPr>
              <a:pPr>
                <a:lnSpc>
                  <a:spcPct val="90000"/>
                </a:lnSpc>
                <a:spcAft>
                  <a:spcPts val="600"/>
                </a:spcAft>
                <a:defRPr/>
              </a:pPr>
              <a:t>39</a:t>
            </a:fld>
            <a:endParaRPr lang="en-US" sz="1200">
              <a:solidFill>
                <a:srgbClr val="303030"/>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99308"/>
            <a:ext cx="8883968" cy="3823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while other providers cost upward of165 million dollars. Space X cost is relatively less as it reuses the first stage. Our aim in this project is to predict the first stage launch outcome, that helps determine the cost of a launch.</a:t>
            </a:r>
          </a:p>
          <a:p>
            <a:pPr marL="0" indent="0">
              <a:spcBef>
                <a:spcPts val="1400"/>
              </a:spcBef>
              <a:buNone/>
            </a:pPr>
            <a:r>
              <a:rPr lang="en-US" sz="2200" dirty="0">
                <a:solidFill>
                  <a:schemeClr val="accent3">
                    <a:lumMod val="25000"/>
                  </a:schemeClr>
                </a:solidFill>
                <a:latin typeface="Abadi" panose="020B0604020104020204" pitchFamily="34" charset="0"/>
              </a:rPr>
              <a:t>We want to identify the if the first stage of the launch is successful and determine the cost based on this observation.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for All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endParaRPr lang="en-US" sz="2000" dirty="0"/>
          </a:p>
          <a:p>
            <a:pPr>
              <a:spcBef>
                <a:spcPts val="1400"/>
              </a:spcBef>
            </a:pPr>
            <a:r>
              <a:rPr lang="en-US" sz="2000" dirty="0"/>
              <a:t>Pie chart displaying the success rate for all launch sites</a:t>
            </a:r>
          </a:p>
          <a:p>
            <a:pPr>
              <a:spcBef>
                <a:spcPts val="1400"/>
              </a:spcBef>
            </a:pPr>
            <a:r>
              <a:rPr lang="en-US" sz="2000" dirty="0"/>
              <a:t>We observe that KSC LC-39A has the maximum success rate and CCAFS SLC-40 has the least</a:t>
            </a:r>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A310D0CD-2187-E6E6-BFFA-E9675ABFFFFC}"/>
              </a:ext>
            </a:extLst>
          </p:cNvPr>
          <p:cNvPicPr>
            <a:picLocks noChangeAspect="1"/>
          </p:cNvPicPr>
          <p:nvPr/>
        </p:nvPicPr>
        <p:blipFill>
          <a:blip r:embed="rId2"/>
          <a:stretch>
            <a:fillRect/>
          </a:stretch>
        </p:blipFill>
        <p:spPr>
          <a:xfrm>
            <a:off x="5405862" y="1644151"/>
            <a:ext cx="6019331" cy="3566452"/>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rgbClr val="303030"/>
                </a:solidFill>
                <a:latin typeface="+mn-lt"/>
              </a:rPr>
              <a:pPr>
                <a:spcAft>
                  <a:spcPts val="600"/>
                </a:spcAft>
              </a:pPr>
              <a:t>41</a:t>
            </a:fld>
            <a:endParaRPr lang="en-US" sz="1200">
              <a:solidFill>
                <a:srgbClr val="303030"/>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Launch Site with Highest Success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endParaRPr lang="en-US" sz="2000" dirty="0"/>
          </a:p>
          <a:p>
            <a:pPr>
              <a:spcBef>
                <a:spcPts val="1400"/>
              </a:spcBef>
            </a:pPr>
            <a:r>
              <a:rPr lang="en-US" sz="2000" dirty="0"/>
              <a:t>KSC LC-39A has the highest success</a:t>
            </a:r>
          </a:p>
          <a:p>
            <a:endParaRPr lang="en-US" sz="2000" dirty="0"/>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11A2DEEB-DAA5-EFDC-B124-21B66D2D747F}"/>
              </a:ext>
            </a:extLst>
          </p:cNvPr>
          <p:cNvPicPr>
            <a:picLocks noChangeAspect="1"/>
          </p:cNvPicPr>
          <p:nvPr/>
        </p:nvPicPr>
        <p:blipFill>
          <a:blip r:embed="rId2"/>
          <a:stretch>
            <a:fillRect/>
          </a:stretch>
        </p:blipFill>
        <p:spPr>
          <a:xfrm>
            <a:off x="5405862" y="1644151"/>
            <a:ext cx="6019331" cy="3566452"/>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42</a:t>
            </a:fld>
            <a:endParaRPr lang="en-US" sz="1200">
              <a:solidFill>
                <a:srgbClr val="303030"/>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Vs Launches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1600" dirty="0"/>
              <a:t>We observe the KSC LC-39A has a success rate of 41.7%</a:t>
            </a:r>
          </a:p>
          <a:p>
            <a:pPr>
              <a:spcBef>
                <a:spcPts val="1400"/>
              </a:spcBef>
            </a:pPr>
            <a:r>
              <a:rPr lang="en-US" sz="1600" dirty="0"/>
              <a:t>For the payload range of 2500 to 7500 Kgs, the boosters FT have the highest success rates and the booster v1.1 have the lowest</a:t>
            </a:r>
          </a:p>
          <a:p>
            <a:pPr>
              <a:spcBef>
                <a:spcPts val="1400"/>
              </a:spcBef>
            </a:pPr>
            <a:endParaRPr lang="en-US" sz="1600" dirty="0"/>
          </a:p>
          <a:p>
            <a:pPr marL="0" indent="0">
              <a:spcBef>
                <a:spcPts val="1400"/>
              </a:spcBef>
              <a:buNone/>
            </a:pPr>
            <a:endParaRPr lang="en-US" sz="1600" dirty="0"/>
          </a:p>
        </p:txBody>
      </p:sp>
      <p:sp>
        <p:nvSpPr>
          <p:cNvPr id="56" name="Rectangle 5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D96CEC5-5117-9D10-1EA4-E105DE10A7C1}"/>
              </a:ext>
            </a:extLst>
          </p:cNvPr>
          <p:cNvPicPr>
            <a:picLocks noChangeAspect="1"/>
          </p:cNvPicPr>
          <p:nvPr/>
        </p:nvPicPr>
        <p:blipFill>
          <a:blip r:embed="rId2"/>
          <a:srcRect/>
          <a:stretch/>
        </p:blipFill>
        <p:spPr>
          <a:xfrm>
            <a:off x="4811151" y="174915"/>
            <a:ext cx="7380849" cy="6546559"/>
          </a:xfrm>
          <a:prstGeom prst="rect">
            <a:avLst/>
          </a:prstGeom>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rgbClr val="303030"/>
                </a:solidFill>
                <a:latin typeface="+mn-lt"/>
              </a:rPr>
              <a:pPr>
                <a:spcAft>
                  <a:spcPts val="600"/>
                </a:spcAft>
                <a:defRPr/>
              </a:pPr>
              <a:t>43</a:t>
            </a:fld>
            <a:endParaRPr lang="en-US" sz="1200">
              <a:solidFill>
                <a:srgbClr val="303030"/>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Bar Chart for all models calculating accuracy</a:t>
            </a:r>
          </a:p>
          <a:p>
            <a:pPr>
              <a:spcBef>
                <a:spcPts val="1400"/>
              </a:spcBef>
            </a:pPr>
            <a:r>
              <a:rPr lang="en-US" sz="2000" dirty="0"/>
              <a:t>All models have same accuracy due to the small dataset</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2909B95-8E0D-0471-B941-69F9CA4B36D1}"/>
              </a:ext>
            </a:extLst>
          </p:cNvPr>
          <p:cNvPicPr>
            <a:picLocks noChangeAspect="1"/>
          </p:cNvPicPr>
          <p:nvPr/>
        </p:nvPicPr>
        <p:blipFill>
          <a:blip r:embed="rId2"/>
          <a:stretch>
            <a:fillRect/>
          </a:stretch>
        </p:blipFill>
        <p:spPr>
          <a:xfrm>
            <a:off x="5405862" y="861638"/>
            <a:ext cx="6019331" cy="5131478"/>
          </a:xfrm>
          <a:prstGeom prst="rect">
            <a:avLst/>
          </a:prstGeom>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45</a:t>
            </a:fld>
            <a:endParaRPr lang="en-US" sz="1200">
              <a:solidFill>
                <a:srgbClr val="303030"/>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48930" y="629266"/>
            <a:ext cx="3605572"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931" y="2438401"/>
            <a:ext cx="3605571" cy="3779520"/>
          </a:xfrm>
          <a:prstGeom prst="rect">
            <a:avLst/>
          </a:prstGeom>
        </p:spPr>
        <p:txBody>
          <a:bodyPr vert="horz" lIns="91440" tIns="45720" rIns="91440" bIns="45720" rtlCol="0">
            <a:normAutofit/>
          </a:bodyPr>
          <a:lstStyle/>
          <a:p>
            <a:pPr>
              <a:spcBef>
                <a:spcPts val="1400"/>
              </a:spcBef>
            </a:pPr>
            <a:r>
              <a:rPr lang="en-US" sz="1800" dirty="0"/>
              <a:t>Confusion matrix for landing outcomes displaying True positives, True negatives, False positives and False negatives</a:t>
            </a:r>
          </a:p>
          <a:p>
            <a:pPr>
              <a:spcBef>
                <a:spcPts val="1400"/>
              </a:spcBef>
            </a:pPr>
            <a:r>
              <a:rPr lang="en-US" sz="1800" dirty="0"/>
              <a:t>We notice that False positives (12) are more in this matrix</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292608" y="6356350"/>
            <a:ext cx="6858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46</a:t>
            </a:fld>
            <a:endParaRPr lang="en-US" sz="1200">
              <a:solidFill>
                <a:prstClr val="black">
                  <a:tint val="75000"/>
                </a:prstClr>
              </a:solidFill>
              <a:latin typeface="Calibri" panose="020F0502020204030204"/>
            </a:endParaRPr>
          </a:p>
        </p:txBody>
      </p:sp>
      <p:sp>
        <p:nvSpPr>
          <p:cNvPr id="23" name="Rectangle 22">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application&#10;&#10;Description automatically generated">
            <a:extLst>
              <a:ext uri="{FF2B5EF4-FFF2-40B4-BE49-F238E27FC236}">
                <a16:creationId xmlns:a16="http://schemas.microsoft.com/office/drawing/2014/main" id="{65F48A37-9FA3-A784-249E-A73D7BDF4900}"/>
              </a:ext>
            </a:extLst>
          </p:cNvPr>
          <p:cNvPicPr>
            <a:picLocks noChangeAspect="1"/>
          </p:cNvPicPr>
          <p:nvPr/>
        </p:nvPicPr>
        <p:blipFill rotWithShape="1">
          <a:blip r:embed="rId2"/>
          <a:srcRect l="4154" r="36835" b="2"/>
          <a:stretch/>
        </p:blipFill>
        <p:spPr>
          <a:xfrm>
            <a:off x="5283708" y="722376"/>
            <a:ext cx="6263640" cy="5413248"/>
          </a:xfrm>
          <a:prstGeom prst="rect">
            <a:avLst/>
          </a:prstGeom>
          <a:effectLst/>
        </p:spPr>
      </p:pic>
    </p:spTree>
    <p:extLst>
      <p:ext uri="{BB962C8B-B14F-4D97-AF65-F5344CB8AC3E}">
        <p14:creationId xmlns:p14="http://schemas.microsoft.com/office/powerpoint/2010/main" val="3361455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F27744B-47AB-4459-8C2F-1D5EE63A3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ng exposure of a rocket launch">
            <a:extLst>
              <a:ext uri="{FF2B5EF4-FFF2-40B4-BE49-F238E27FC236}">
                <a16:creationId xmlns:a16="http://schemas.microsoft.com/office/drawing/2014/main" id="{EB4BAFF4-9C49-2E1F-8C34-1E4EBF1C156C}"/>
              </a:ext>
            </a:extLst>
          </p:cNvPr>
          <p:cNvPicPr>
            <a:picLocks noChangeAspect="1"/>
          </p:cNvPicPr>
          <p:nvPr/>
        </p:nvPicPr>
        <p:blipFill rotWithShape="1">
          <a:blip r:embed="rId2"/>
          <a:srcRect r="28425"/>
          <a:stretch/>
        </p:blipFill>
        <p:spPr>
          <a:xfrm>
            <a:off x="1" y="10"/>
            <a:ext cx="6865165" cy="6857990"/>
          </a:xfrm>
          <a:custGeom>
            <a:avLst/>
            <a:gdLst/>
            <a:ahLst/>
            <a:cxnLst/>
            <a:rect l="l" t="t" r="r" b="b"/>
            <a:pathLst>
              <a:path w="6865165" h="6858000">
                <a:moveTo>
                  <a:pt x="0" y="0"/>
                </a:moveTo>
                <a:lnTo>
                  <a:pt x="6865165" y="0"/>
                </a:lnTo>
                <a:lnTo>
                  <a:pt x="6859621" y="22952"/>
                </a:lnTo>
                <a:cubicBezTo>
                  <a:pt x="6623056" y="1069835"/>
                  <a:pt x="6492240" y="2220824"/>
                  <a:pt x="6492240" y="3429001"/>
                </a:cubicBezTo>
                <a:cubicBezTo>
                  <a:pt x="6492240" y="4637179"/>
                  <a:pt x="6623056" y="5788167"/>
                  <a:pt x="6859621" y="6835050"/>
                </a:cubicBezTo>
                <a:lnTo>
                  <a:pt x="6865165" y="6858000"/>
                </a:lnTo>
                <a:lnTo>
                  <a:pt x="0" y="6858000"/>
                </a:lnTo>
                <a:close/>
              </a:path>
            </a:pathLst>
          </a:custGeom>
        </p:spPr>
      </p:pic>
      <p:sp useBgFill="1">
        <p:nvSpPr>
          <p:cNvPr id="17" name="Freeform: Shape 16">
            <a:extLst>
              <a:ext uri="{FF2B5EF4-FFF2-40B4-BE49-F238E27FC236}">
                <a16:creationId xmlns:a16="http://schemas.microsoft.com/office/drawing/2014/main" id="{7D266DCC-5218-4AE0-B964-6FC2EA3BD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240" y="0"/>
            <a:ext cx="5699760" cy="6858000"/>
          </a:xfrm>
          <a:custGeom>
            <a:avLst/>
            <a:gdLst>
              <a:gd name="connsiteX0" fmla="*/ 365648 w 5588548"/>
              <a:gd name="connsiteY0" fmla="*/ 0 h 6858000"/>
              <a:gd name="connsiteX1" fmla="*/ 5588548 w 5588548"/>
              <a:gd name="connsiteY1" fmla="*/ 0 h 6858000"/>
              <a:gd name="connsiteX2" fmla="*/ 5588548 w 5588548"/>
              <a:gd name="connsiteY2" fmla="*/ 6858000 h 6858000"/>
              <a:gd name="connsiteX3" fmla="*/ 365648 w 5588548"/>
              <a:gd name="connsiteY3" fmla="*/ 6858000 h 6858000"/>
              <a:gd name="connsiteX4" fmla="*/ 360213 w 5588548"/>
              <a:gd name="connsiteY4" fmla="*/ 6835050 h 6858000"/>
              <a:gd name="connsiteX5" fmla="*/ 0 w 5588548"/>
              <a:gd name="connsiteY5" fmla="*/ 3429001 h 6858000"/>
              <a:gd name="connsiteX6" fmla="*/ 360213 w 5588548"/>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548" h="6858000">
                <a:moveTo>
                  <a:pt x="365648" y="0"/>
                </a:moveTo>
                <a:lnTo>
                  <a:pt x="5588548" y="0"/>
                </a:lnTo>
                <a:lnTo>
                  <a:pt x="5588548" y="6858000"/>
                </a:lnTo>
                <a:lnTo>
                  <a:pt x="365648" y="6858000"/>
                </a:lnTo>
                <a:lnTo>
                  <a:pt x="360213" y="6835050"/>
                </a:lnTo>
                <a:cubicBezTo>
                  <a:pt x="128263" y="5788167"/>
                  <a:pt x="0" y="4637179"/>
                  <a:pt x="0" y="3429001"/>
                </a:cubicBezTo>
                <a:cubicBezTo>
                  <a:pt x="0" y="2220824"/>
                  <a:pt x="128263" y="1069835"/>
                  <a:pt x="360213" y="22952"/>
                </a:cubicBezTo>
                <a:close/>
              </a:path>
            </a:pathLst>
          </a:custGeom>
          <a:ln w="9525">
            <a:solidFill>
              <a:srgbClr val="EFEFEF"/>
            </a:solidFill>
          </a:ln>
          <a:effectLst>
            <a:outerShdw blurRad="50800" dist="38100" dir="10800000" algn="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973DE4F1-1583-4AE3-9696-9659D27C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384" y="0"/>
            <a:ext cx="5690616" cy="6858000"/>
          </a:xfrm>
          <a:custGeom>
            <a:avLst/>
            <a:gdLst>
              <a:gd name="connsiteX0" fmla="*/ 372925 w 5690616"/>
              <a:gd name="connsiteY0" fmla="*/ 0 h 6858000"/>
              <a:gd name="connsiteX1" fmla="*/ 5690616 w 5690616"/>
              <a:gd name="connsiteY1" fmla="*/ 0 h 6858000"/>
              <a:gd name="connsiteX2" fmla="*/ 5690616 w 5690616"/>
              <a:gd name="connsiteY2" fmla="*/ 6858000 h 6858000"/>
              <a:gd name="connsiteX3" fmla="*/ 372925 w 5690616"/>
              <a:gd name="connsiteY3" fmla="*/ 6858000 h 6858000"/>
              <a:gd name="connsiteX4" fmla="*/ 367381 w 5690616"/>
              <a:gd name="connsiteY4" fmla="*/ 6835050 h 6858000"/>
              <a:gd name="connsiteX5" fmla="*/ 0 w 5690616"/>
              <a:gd name="connsiteY5" fmla="*/ 3429001 h 6858000"/>
              <a:gd name="connsiteX6" fmla="*/ 367381 w 5690616"/>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0616" h="6858000">
                <a:moveTo>
                  <a:pt x="372925" y="0"/>
                </a:moveTo>
                <a:lnTo>
                  <a:pt x="5690616" y="0"/>
                </a:lnTo>
                <a:lnTo>
                  <a:pt x="5690616" y="6858000"/>
                </a:lnTo>
                <a:lnTo>
                  <a:pt x="372925" y="6858000"/>
                </a:lnTo>
                <a:lnTo>
                  <a:pt x="367381" y="6835050"/>
                </a:lnTo>
                <a:cubicBezTo>
                  <a:pt x="130816" y="5788167"/>
                  <a:pt x="0" y="4637179"/>
                  <a:pt x="0" y="3429001"/>
                </a:cubicBezTo>
                <a:cubicBezTo>
                  <a:pt x="0" y="2220824"/>
                  <a:pt x="130816" y="1069835"/>
                  <a:pt x="367381" y="22952"/>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175351" y="780281"/>
            <a:ext cx="4566074" cy="12406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Conclusions</a:t>
            </a:r>
          </a:p>
        </p:txBody>
      </p:sp>
      <p:sp>
        <p:nvSpPr>
          <p:cNvPr id="21" name="Rectangle 20">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2239"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FD3C8959-A2A1-469E-8619-82F077E33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4495" y="218239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089289" y="2200678"/>
            <a:ext cx="4754880" cy="4155672"/>
          </a:xfrm>
          <a:prstGeom prst="rect">
            <a:avLst/>
          </a:prstGeom>
        </p:spPr>
        <p:txBody>
          <a:bodyPr vert="horz" lIns="91440" tIns="45720" rIns="91440" bIns="45720" rtlCol="0" anchor="t">
            <a:normAutofit/>
          </a:bodyPr>
          <a:lstStyle/>
          <a:p>
            <a:pPr>
              <a:spcBef>
                <a:spcPts val="1400"/>
              </a:spcBef>
            </a:pPr>
            <a:r>
              <a:rPr lang="en-US" sz="1300" dirty="0"/>
              <a:t>From our analysis we can conclude the following from the SpaceX Data:</a:t>
            </a:r>
          </a:p>
          <a:p>
            <a:pPr lvl="1">
              <a:spcBef>
                <a:spcPts val="1400"/>
              </a:spcBef>
            </a:pPr>
            <a:r>
              <a:rPr lang="en-US" sz="1300" dirty="0"/>
              <a:t>Launch Sites are in closer proximities to coasts.</a:t>
            </a:r>
          </a:p>
          <a:p>
            <a:pPr lvl="1">
              <a:spcBef>
                <a:spcPts val="1400"/>
              </a:spcBef>
            </a:pPr>
            <a:r>
              <a:rPr lang="en-US" sz="1300" dirty="0"/>
              <a:t>Successful Launches have kept increasing since 2013</a:t>
            </a:r>
          </a:p>
          <a:p>
            <a:pPr lvl="1">
              <a:spcBef>
                <a:spcPts val="1400"/>
              </a:spcBef>
            </a:pPr>
            <a:r>
              <a:rPr lang="en-US" sz="1300" dirty="0"/>
              <a:t>A total of 8 successful landing outcomes between 2010 and 2017, where 5 boosters landed on drone ship and 3 on ground pad</a:t>
            </a:r>
          </a:p>
          <a:p>
            <a:pPr lvl="1">
              <a:spcBef>
                <a:spcPts val="1400"/>
              </a:spcBef>
            </a:pPr>
            <a:r>
              <a:rPr lang="en-US" sz="1300" dirty="0"/>
              <a:t>Booster Version FT have more success rates for certain payloads and v1.1 have the least success rates</a:t>
            </a:r>
          </a:p>
          <a:p>
            <a:pPr lvl="1">
              <a:spcBef>
                <a:spcPts val="1400"/>
              </a:spcBef>
            </a:pPr>
            <a:r>
              <a:rPr lang="en-US" sz="1300" dirty="0"/>
              <a:t>Launch Site KSC LC-39A has the highest success rate.</a:t>
            </a:r>
          </a:p>
          <a:p>
            <a:pPr lvl="1">
              <a:spcBef>
                <a:spcPts val="1400"/>
              </a:spcBef>
            </a:pPr>
            <a:r>
              <a:rPr lang="en-US" sz="1300" dirty="0"/>
              <a:t>Machine learning models we trained have an accuracy of 83.3%, which can be considered a good model, all models performed the same due to the small dataset</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887216" y="6356350"/>
            <a:ext cx="854208"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47</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0F8A56C-5EE1-4DBF-842D-C2A130AA680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48931" y="2438400"/>
            <a:ext cx="3505494" cy="3785419"/>
          </a:xfrm>
          <a:prstGeom prst="rect">
            <a:avLst/>
          </a:prstGeom>
        </p:spPr>
        <p:txBody>
          <a:bodyPr vert="horz" lIns="91440" tIns="45720" rIns="91440" bIns="45720" rtlCol="0">
            <a:normAutofit/>
          </a:bodyPr>
          <a:lstStyle/>
          <a:p>
            <a:pPr marL="0">
              <a:spcBef>
                <a:spcPts val="1400"/>
              </a:spcBef>
            </a:pPr>
            <a:r>
              <a:rPr lang="en-US" sz="2000"/>
              <a:t>Sample Dash Plotly Code for Callback functions</a:t>
            </a:r>
          </a:p>
          <a:p>
            <a:pPr marL="0">
              <a:spcBef>
                <a:spcPts val="1400"/>
              </a:spcBef>
            </a:pPr>
            <a:r>
              <a:rPr lang="en-US" sz="2000"/>
              <a:t>GitHub Repo Link for the complete capstone: </a:t>
            </a:r>
            <a:r>
              <a:rPr lang="en-US" sz="2000">
                <a:hlinkClick r:id="rId3"/>
              </a:rPr>
              <a:t>https://github.com/bhavyasd/IBM-DataScience-Certificate/tree/main/Applied%20Data%20Science%20Capstone</a:t>
            </a:r>
            <a:endParaRPr lang="en-US" sz="2000"/>
          </a:p>
          <a:p>
            <a:pPr marL="0">
              <a:spcBef>
                <a:spcPts val="1400"/>
              </a:spcBef>
            </a:pPr>
            <a:endParaRPr lang="en-US" sz="2000"/>
          </a:p>
          <a:p>
            <a:pPr>
              <a:spcBef>
                <a:spcPts val="1400"/>
              </a:spcBef>
            </a:pPr>
            <a:endParaRPr lang="en-US" sz="2000"/>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A98121CA-2C03-F511-A223-D04B60096401}"/>
              </a:ext>
            </a:extLst>
          </p:cNvPr>
          <p:cNvPicPr>
            <a:picLocks noChangeAspect="1"/>
          </p:cNvPicPr>
          <p:nvPr/>
        </p:nvPicPr>
        <p:blipFill rotWithShape="1">
          <a:blip r:embed="rId4"/>
          <a:srcRect l="1887" r="28179"/>
          <a:stretch/>
        </p:blipFill>
        <p:spPr>
          <a:xfrm>
            <a:off x="5530300" y="807593"/>
            <a:ext cx="5770455" cy="5239568"/>
          </a:xfrm>
          <a:prstGeom prst="rect">
            <a:avLst/>
          </a:prstGeom>
          <a:effectLst/>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303030"/>
                </a:solidFill>
                <a:latin typeface="+mn-lt"/>
              </a:rPr>
              <a:pPr>
                <a:spcAft>
                  <a:spcPts val="600"/>
                </a:spcAft>
                <a:defRPr/>
              </a:pPr>
              <a:t>48</a:t>
            </a:fld>
            <a:endParaRPr lang="en-US" sz="1200">
              <a:solidFill>
                <a:srgbClr val="303030"/>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Used SpaceX API and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 Python package for </a:t>
            </a:r>
            <a:r>
              <a:rPr lang="en-US" sz="7600" dirty="0" err="1">
                <a:solidFill>
                  <a:schemeClr val="bg2">
                    <a:lumMod val="50000"/>
                  </a:schemeClr>
                </a:solidFill>
                <a:latin typeface="Abadi"/>
              </a:rPr>
              <a:t>webscrapping</a:t>
            </a:r>
            <a:r>
              <a:rPr lang="en-US" sz="7600" dirty="0">
                <a:solidFill>
                  <a:schemeClr val="bg2">
                    <a:lumMod val="50000"/>
                  </a:schemeClr>
                </a:solidFill>
                <a:latin typeface="Abadi"/>
              </a:rPr>
              <a:t> the data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Identified several cases where the booster did not land successfully and converted those to 0-failure or 1-successful and added it as a column ‘Class’ to the launch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Used Logistic Regression, Support Vector Machine, Decision Tree Classifier and K-Nearest Neighbor algorithms to perform the predictive analysis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43734"/>
            <a:ext cx="11421989" cy="6478116"/>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Data Collection has been done using SpaceX API endpoints and also from Wikipedia by using Web Scrapping technique via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Python package. </a:t>
            </a:r>
          </a:p>
          <a:p>
            <a:r>
              <a:rPr lang="en-US" sz="2200" dirty="0">
                <a:solidFill>
                  <a:schemeClr val="accent3">
                    <a:lumMod val="25000"/>
                  </a:schemeClr>
                </a:solidFill>
                <a:latin typeface="Abadi" panose="020B0604020104020204" pitchFamily="34" charset="0"/>
              </a:rPr>
              <a:t>Following templates explain in detail steps.</a:t>
            </a:r>
          </a:p>
          <a:p>
            <a:pPr algn="l">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8" name="Content Placeholder 4">
            <a:extLst>
              <a:ext uri="{FF2B5EF4-FFF2-40B4-BE49-F238E27FC236}">
                <a16:creationId xmlns:a16="http://schemas.microsoft.com/office/drawing/2014/main" id="{2F27559C-B963-AE8A-C61B-EA92D0261AA8}"/>
              </a:ext>
            </a:extLst>
          </p:cNvPr>
          <p:cNvGraphicFramePr>
            <a:graphicFrameLocks noGrp="1"/>
          </p:cNvGraphicFramePr>
          <p:nvPr>
            <p:ph idx="4294967295"/>
            <p:extLst>
              <p:ext uri="{D42A27DB-BD31-4B8C-83A1-F6EECF244321}">
                <p14:modId xmlns:p14="http://schemas.microsoft.com/office/powerpoint/2010/main" val="1911244588"/>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1600" dirty="0">
                <a:solidFill>
                  <a:schemeClr val="accent3">
                    <a:lumMod val="25000"/>
                  </a:schemeClr>
                </a:solidFill>
                <a:latin typeface="Abadi" panose="020B0604020104020204" pitchFamily="34" charset="0"/>
                <a:hlinkClick r:id="rId8"/>
              </a:rPr>
              <a:t>https://github.com/bhavyasd/IBM-DataScience-Certificate/blob/main/Applied%20Data%20Science%20Capstone/jupyter-labs-spacex-data-collection-api.ipynb</a:t>
            </a:r>
            <a:r>
              <a:rPr lang="en-US" sz="16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8" name="Content Placeholder 4">
            <a:extLst>
              <a:ext uri="{FF2B5EF4-FFF2-40B4-BE49-F238E27FC236}">
                <a16:creationId xmlns:a16="http://schemas.microsoft.com/office/drawing/2014/main" id="{2F27559C-B963-AE8A-C61B-EA92D0261AA8}"/>
              </a:ext>
            </a:extLst>
          </p:cNvPr>
          <p:cNvGraphicFramePr>
            <a:graphicFrameLocks noGrp="1"/>
          </p:cNvGraphicFramePr>
          <p:nvPr>
            <p:ph idx="4294967295"/>
            <p:extLst>
              <p:ext uri="{D42A27DB-BD31-4B8C-83A1-F6EECF244321}">
                <p14:modId xmlns:p14="http://schemas.microsoft.com/office/powerpoint/2010/main" val="2440477715"/>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hlinkClick r:id="rId8"/>
              </a:rPr>
              <a:t>https://github.com/bhavyasd/IBM-DataScience-Certificate/blob/main/Applied%20Data%20Science%20Capstone/jupyter-labs-webscraping.ipynb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342657510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1234</TotalTime>
  <Words>2328</Words>
  <Application>Microsoft Macintosh PowerPoint</Application>
  <PresentationFormat>Widescreen</PresentationFormat>
  <Paragraphs>246</Paragraphs>
  <Slides>49</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-apple-system</vt: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Bhavya Devarakonda</cp:lastModifiedBy>
  <cp:revision>228</cp:revision>
  <dcterms:created xsi:type="dcterms:W3CDTF">2021-04-29T18:58:34Z</dcterms:created>
  <dcterms:modified xsi:type="dcterms:W3CDTF">2022-10-06T13:53:30Z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